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441" r:id="rId3"/>
    <p:sldId id="442" r:id="rId4"/>
    <p:sldId id="440" r:id="rId5"/>
    <p:sldId id="443" r:id="rId6"/>
    <p:sldId id="445" r:id="rId7"/>
    <p:sldId id="444" r:id="rId8"/>
    <p:sldId id="446" r:id="rId9"/>
    <p:sldId id="430" r:id="rId10"/>
    <p:sldId id="449" r:id="rId11"/>
    <p:sldId id="447" r:id="rId12"/>
    <p:sldId id="448" r:id="rId13"/>
    <p:sldId id="436" r:id="rId14"/>
    <p:sldId id="451" r:id="rId15"/>
    <p:sldId id="450" r:id="rId16"/>
    <p:sldId id="452" r:id="rId1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80"/>
    <p:restoredTop sz="70802" autoAdjust="0"/>
  </p:normalViewPr>
  <p:slideViewPr>
    <p:cSldViewPr snapToGrid="0" snapToObjects="1">
      <p:cViewPr varScale="1">
        <p:scale>
          <a:sx n="95" d="100"/>
          <a:sy n="95" d="100"/>
        </p:scale>
        <p:origin x="192"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10/9/18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we will describe various measures of dispersion and skewness and discuss their implementation in R</a:t>
            </a:r>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measure of skewness defined here is called the Skewness coefficient which is also referred to as the Pearson moment coefficient of skewness. This measure provides information about the amount and direction of the departure from symmetry. Its value can be positive or negative. The higher the absolute value of the skewness measure, the more asymmetric is the distribution. The skewness measure of symmetric distributions is close to zero.</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To help put the definition of skewness in context, we first calculate the 3rd central moment of a random variable X as the expected value, or mean, of the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power of the deviation of the variable from its mean. That is to take the mean from all elements and take that to power 3 and calculate the mean of the results. The ratio of the third central moment to the cube of the standard deviation is called the coefficient of skewness and is denoted by gamma_1 for the population or b1 for the sample. </a:t>
            </a:r>
          </a:p>
          <a:p>
            <a:r>
              <a:rPr lang="en-US" sz="1200" kern="1200" dirty="0">
                <a:solidFill>
                  <a:schemeClr val="tx1"/>
                </a:solidFill>
                <a:effectLst/>
                <a:latin typeface="+mn-lt"/>
                <a:ea typeface="+mn-ea"/>
                <a:cs typeface="+mn-cs"/>
              </a:rPr>
              <a:t>Again note that the operator E in here represents the expected value which is the same mean.</a:t>
            </a:r>
          </a:p>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12</a:t>
            </a:fld>
            <a:endParaRPr lang="en-US"/>
          </a:p>
        </p:txBody>
      </p:sp>
    </p:spTree>
    <p:extLst>
      <p:ext uri="{BB962C8B-B14F-4D97-AF65-F5344CB8AC3E}">
        <p14:creationId xmlns:p14="http://schemas.microsoft.com/office/powerpoint/2010/main" val="1304949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F8397F-1220-4195-971A-DC55079779E6}" type="slidenum">
              <a:rPr lang="en-US" altLang="en-US"/>
              <a:pPr/>
              <a:t>13</a:t>
            </a:fld>
            <a:endParaRPr lang="en-US" alt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r>
              <a:rPr lang="en-US" altLang="en-US" dirty="0"/>
              <a:t> </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Let’s consider an example here. We will use the “cars” data frame which is available in R base. The data gives the speed of cars with the variable “speed” and the distance taken to stop with the variable “dist.” Let’s calculate the range of speed values in the data frame.  Here we can say </a:t>
            </a:r>
            <a:r>
              <a:rPr lang="en-US" sz="1200" kern="1200" dirty="0" err="1">
                <a:solidFill>
                  <a:schemeClr val="tx1"/>
                </a:solidFill>
                <a:effectLst/>
                <a:latin typeface="+mn-lt"/>
                <a:ea typeface="+mn-ea"/>
                <a:cs typeface="+mn-cs"/>
              </a:rPr>
              <a:t>Range_Speed</a:t>
            </a:r>
            <a:r>
              <a:rPr lang="en-US" sz="1200" kern="1200" dirty="0">
                <a:solidFill>
                  <a:schemeClr val="tx1"/>
                </a:solidFill>
                <a:effectLst/>
                <a:latin typeface="+mn-lt"/>
                <a:ea typeface="+mn-ea"/>
                <a:cs typeface="+mn-cs"/>
              </a:rPr>
              <a:t>=max(</a:t>
            </a:r>
            <a:r>
              <a:rPr lang="en-US" sz="1200" kern="1200" dirty="0" err="1">
                <a:solidFill>
                  <a:schemeClr val="tx1"/>
                </a:solidFill>
                <a:effectLst/>
                <a:latin typeface="+mn-lt"/>
                <a:ea typeface="+mn-ea"/>
                <a:cs typeface="+mn-cs"/>
              </a:rPr>
              <a:t>cars$speed</a:t>
            </a:r>
            <a:r>
              <a:rPr lang="en-US" sz="1200" kern="1200" dirty="0">
                <a:solidFill>
                  <a:schemeClr val="tx1"/>
                </a:solidFill>
                <a:effectLst/>
                <a:latin typeface="+mn-lt"/>
                <a:ea typeface="+mn-ea"/>
                <a:cs typeface="+mn-cs"/>
              </a:rPr>
              <a:t>) which we are basically explicitly telling R that we are looking for the variable “speed” in the cars data set minus the min(</a:t>
            </a:r>
            <a:r>
              <a:rPr lang="en-US" sz="1200" kern="1200" dirty="0" err="1">
                <a:solidFill>
                  <a:schemeClr val="tx1"/>
                </a:solidFill>
                <a:effectLst/>
                <a:latin typeface="+mn-lt"/>
                <a:ea typeface="+mn-ea"/>
                <a:cs typeface="+mn-cs"/>
              </a:rPr>
              <a:t>cars$speed</a:t>
            </a:r>
            <a:r>
              <a:rPr lang="en-US" sz="1200" kern="1200" dirty="0">
                <a:solidFill>
                  <a:schemeClr val="tx1"/>
                </a:solidFill>
                <a:effectLst/>
                <a:latin typeface="+mn-lt"/>
                <a:ea typeface="+mn-ea"/>
                <a:cs typeface="+mn-cs"/>
              </a:rPr>
              <a:t>). So essentially, we are basically calculating the delta between the maximum and minimum of the speed. Once we have the variable calculated, if we just basically write the name of the variable, the value of the variable will be printed to us, which in this case is 21. Let’s move on and calculate the variance and the standard deviation of the distance. We can define a new variable called “</a:t>
            </a:r>
            <a:r>
              <a:rPr lang="en-US" sz="1200" kern="1200" dirty="0" err="1">
                <a:solidFill>
                  <a:schemeClr val="tx1"/>
                </a:solidFill>
                <a:effectLst/>
                <a:latin typeface="+mn-lt"/>
                <a:ea typeface="+mn-ea"/>
                <a:cs typeface="+mn-cs"/>
              </a:rPr>
              <a:t>variable_distance</a:t>
            </a:r>
            <a:r>
              <a:rPr lang="en-US" sz="1200" kern="1200" dirty="0">
                <a:solidFill>
                  <a:schemeClr val="tx1"/>
                </a:solidFill>
                <a:effectLst/>
                <a:latin typeface="+mn-lt"/>
                <a:ea typeface="+mn-ea"/>
                <a:cs typeface="+mn-cs"/>
              </a:rPr>
              <a:t>” which is equal to </a:t>
            </a:r>
            <a:r>
              <a:rPr lang="en-US" sz="1200" kern="1200" dirty="0" err="1">
                <a:solidFill>
                  <a:schemeClr val="tx1"/>
                </a:solidFill>
                <a:effectLst/>
                <a:latin typeface="+mn-lt"/>
                <a:ea typeface="+mn-ea"/>
                <a:cs typeface="+mn-cs"/>
              </a:rPr>
              <a:t>var</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cars$dist</a:t>
            </a:r>
            <a:r>
              <a:rPr lang="en-US" sz="1200" kern="1200" dirty="0">
                <a:solidFill>
                  <a:schemeClr val="tx1"/>
                </a:solidFill>
                <a:effectLst/>
                <a:latin typeface="+mn-lt"/>
                <a:ea typeface="+mn-ea"/>
                <a:cs typeface="+mn-cs"/>
              </a:rPr>
              <a:t>). So we can see that the function for calculation of variance is called “</a:t>
            </a:r>
            <a:r>
              <a:rPr lang="en-US" sz="1200" kern="1200" dirty="0" err="1">
                <a:solidFill>
                  <a:schemeClr val="tx1"/>
                </a:solidFill>
                <a:effectLst/>
                <a:latin typeface="+mn-lt"/>
                <a:ea typeface="+mn-ea"/>
                <a:cs typeface="+mn-cs"/>
              </a:rPr>
              <a:t>var</a:t>
            </a:r>
            <a:r>
              <a:rPr lang="en-US" sz="1200" kern="1200" dirty="0">
                <a:solidFill>
                  <a:schemeClr val="tx1"/>
                </a:solidFill>
                <a:effectLst/>
                <a:latin typeface="+mn-lt"/>
                <a:ea typeface="+mn-ea"/>
                <a:cs typeface="+mn-cs"/>
              </a:rPr>
              <a:t>” and we can basically print the value here as well. So we can use the paste function to calculate the vectors after converting them to characters. In this case the variable of variance distance will be converted to character and will be printed together with the starting string. In this case we can see that the output reads as distance variance is and then the value of the variance, which in this case is 664.06. </a:t>
            </a:r>
            <a:r>
              <a:rPr lang="en-US" sz="1200" kern="1200" dirty="0" err="1">
                <a:solidFill>
                  <a:schemeClr val="tx1"/>
                </a:solidFill>
                <a:effectLst/>
                <a:latin typeface="+mn-lt"/>
                <a:ea typeface="+mn-ea"/>
                <a:cs typeface="+mn-cs"/>
              </a:rPr>
              <a:t>Ao</a:t>
            </a:r>
            <a:r>
              <a:rPr lang="en-US" sz="1200" kern="1200" dirty="0">
                <a:solidFill>
                  <a:schemeClr val="tx1"/>
                </a:solidFill>
                <a:effectLst/>
                <a:latin typeface="+mn-lt"/>
                <a:ea typeface="+mn-ea"/>
                <a:cs typeface="+mn-cs"/>
              </a:rPr>
              <a:t> let’s calculate the standard deviation of the distance, which the function for that is SD. We can, again, print the standard deviation value the same way as we printed the variance value, and we can see that the standard deviation is 25.76. So if you calculate the square of the standard deviation, you can see that the standard deviation power 2 is exactly equal to the variance that we have. So SD_distance^2 is equal to 664.06 which is exactly the variance value we calculated earlier. </a:t>
            </a:r>
          </a:p>
          <a:p>
            <a:endParaRPr lang="en-US" altLang="en-US" dirty="0"/>
          </a:p>
        </p:txBody>
      </p:sp>
    </p:spTree>
    <p:extLst>
      <p:ext uri="{BB962C8B-B14F-4D97-AF65-F5344CB8AC3E}">
        <p14:creationId xmlns:p14="http://schemas.microsoft.com/office/powerpoint/2010/main" val="4158957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F8397F-1220-4195-971A-DC55079779E6}" type="slidenum">
              <a:rPr lang="en-US" altLang="en-US"/>
              <a:pPr/>
              <a:t>14</a:t>
            </a:fld>
            <a:endParaRPr lang="en-US" alt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  </a:t>
            </a:r>
            <a:r>
              <a:rPr lang="en-US" sz="1200" kern="1200" dirty="0">
                <a:solidFill>
                  <a:schemeClr val="tx1"/>
                </a:solidFill>
                <a:effectLst/>
                <a:latin typeface="+mn-lt"/>
                <a:ea typeface="+mn-ea"/>
                <a:cs typeface="+mn-cs"/>
              </a:rPr>
              <a:t>Let’s continue and look at the quartiles of the speed variable. We can use the function quantile; in this case we can see the minimum, the maximum, the median, and the first and third quartiles of the speed variable printed below. So it’s obvious that the minimum speed is 4, the maximum speed is 25, the first quartile is 12, the third quartile is 19, and the median is 15. We can double check this by using the function median as well, so in this case we have printed the median value, which is again 15. And now, if you remember, IQR was the distance between the first and the third quartile, which in this case is 19 minus 12. We can use the function IQR in R to calculate that and if we print that value we can see that the IQR of the speed is 7, which is expected from the quartile values we have seen. </a:t>
            </a:r>
          </a:p>
          <a:p>
            <a:endParaRPr lang="en-US" altLang="en-US" dirty="0"/>
          </a:p>
        </p:txBody>
      </p:sp>
    </p:spTree>
    <p:extLst>
      <p:ext uri="{BB962C8B-B14F-4D97-AF65-F5344CB8AC3E}">
        <p14:creationId xmlns:p14="http://schemas.microsoft.com/office/powerpoint/2010/main" val="1255888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F8397F-1220-4195-971A-DC55079779E6}" type="slidenum">
              <a:rPr lang="en-US" altLang="en-US"/>
              <a:pPr/>
              <a:t>15</a:t>
            </a:fld>
            <a:endParaRPr lang="en-US" alt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continue and construct the box plot of the speed variable. The function here is boxplot, and as you can see the boxplot shows the minimum, and the maximum, and the median, and the first and third quartile of the data as we have already seen. So the minimum in this case is 4, the maximum is 25, and the median is 15. Let’s move on and calculate the skewness coefficient of the speed variable. If you recall, the skewness coefficient was calculated as the ratio of the third central moment to the cube of the standard deviation. By writing the formula we can easily calculate the skewness of the speed as it is printed here as -0.11, which suggests that the data is not hugely skewed in this case because the value is close to 0. </a:t>
            </a:r>
          </a:p>
          <a:p>
            <a:endParaRPr lang="en-US" altLang="en-US" dirty="0"/>
          </a:p>
        </p:txBody>
      </p:sp>
    </p:spTree>
    <p:extLst>
      <p:ext uri="{BB962C8B-B14F-4D97-AF65-F5344CB8AC3E}">
        <p14:creationId xmlns:p14="http://schemas.microsoft.com/office/powerpoint/2010/main" val="1375666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measure of Dispersion is a summary statistic that represents the amount of variability in a dataset. In other words, how spread out are the values? While a measure of central tendency describes the typical value, measures of variability define how far away the data points tend to fall from the center. We talk about variability in the context of a distribution of values. A low dispersion indicates that the data points tend to be clustered tightly around the center</a:t>
            </a:r>
            <a:r>
              <a:rPr lang="en-US" baseline="0" dirty="0"/>
              <a:t> while</a:t>
            </a:r>
            <a:r>
              <a:rPr lang="en-US" dirty="0"/>
              <a:t> high dispersion implies that they tend to fall further away. </a:t>
            </a:r>
          </a:p>
          <a:p>
            <a:r>
              <a:rPr lang="en-US" dirty="0"/>
              <a:t>In statistics, variability, dispersion, and spread are synonyms that denote the width of the distribution. </a:t>
            </a:r>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3081513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Just as there are multiple measures of central tendency, there are several measures of variability. Let’s start with the range because it is the most straightforward measure of variability to calculate and very easy to understand. </a:t>
            </a:r>
          </a:p>
          <a:p>
            <a:r>
              <a:rPr lang="en-US" sz="1200" kern="1200" dirty="0">
                <a:solidFill>
                  <a:schemeClr val="tx1"/>
                </a:solidFill>
                <a:effectLst/>
                <a:latin typeface="+mn-lt"/>
                <a:ea typeface="+mn-ea"/>
                <a:cs typeface="+mn-cs"/>
              </a:rPr>
              <a:t>The range of a dataset is the difference between the largest and smallest values in that dataset. While the range is easy to understand, it is based on only the two most extreme values in the dataset, and therefore can be easily affected by outliers. </a:t>
            </a:r>
          </a:p>
          <a:p>
            <a:r>
              <a:rPr lang="en-US" sz="1200" kern="1200" dirty="0">
                <a:solidFill>
                  <a:schemeClr val="tx1"/>
                </a:solidFill>
                <a:effectLst/>
                <a:latin typeface="+mn-lt"/>
                <a:ea typeface="+mn-ea"/>
                <a:cs typeface="+mn-cs"/>
              </a:rPr>
              <a:t>Additionally, the size of dataset affects the range. In general, you are less likely to observe extreme values. However, as you increase the sample size, you have more opportunities to obtain these extreme values. Consequently, when you draw random samples from the same population, the range tends to increase as the sample size increases.</a:t>
            </a:r>
          </a:p>
          <a:p>
            <a:r>
              <a:rPr lang="en-US" sz="1200" kern="1200" dirty="0">
                <a:solidFill>
                  <a:schemeClr val="tx1"/>
                </a:solidFill>
                <a:effectLst/>
                <a:latin typeface="+mn-lt"/>
                <a:ea typeface="+mn-ea"/>
                <a:cs typeface="+mn-cs"/>
              </a:rPr>
              <a:t>Variance is another measure of dispersion which is defined as the average squared difference of the values from the mean. Unlike the range, the variance includes all values in the calculation by comparing each value to the mean. To calculate the variance, you calculate a set of squared differences between the data points and the mean, then you sum them, and then divide by the number of observations.</a:t>
            </a:r>
          </a:p>
          <a:p>
            <a:r>
              <a:rPr lang="en-US" sz="1200" kern="1200" dirty="0">
                <a:solidFill>
                  <a:schemeClr val="tx1"/>
                </a:solidFill>
                <a:effectLst/>
                <a:latin typeface="+mn-lt"/>
                <a:ea typeface="+mn-ea"/>
                <a:cs typeface="+mn-cs"/>
              </a:rPr>
              <a:t>There are two formulas for the variance depending on whether you are calculating the variance for an entire population or using a sample to estimate the population variance. If the variance is calculated for samples, instead of dividing by the number of observations, you would need to dived by the number of observations minus one.</a:t>
            </a:r>
          </a:p>
          <a:p>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3792414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Because the calculations of variance use the squared differences, the variance is in squared units rather the original units of the data. While higher values of the variance indicate greater variability, there is no intuitive interpretation for specific values.</a:t>
            </a:r>
          </a:p>
          <a:p>
            <a:r>
              <a:rPr lang="en-US" sz="1200" kern="1200" dirty="0">
                <a:solidFill>
                  <a:schemeClr val="tx1"/>
                </a:solidFill>
                <a:effectLst/>
                <a:latin typeface="+mn-lt"/>
                <a:ea typeface="+mn-ea"/>
                <a:cs typeface="+mn-cs"/>
              </a:rPr>
              <a:t>Standard deviation, is another measure of dispersion which is calculated as the square root of the variance. When the values in a dataset are grouped closer together, you have a smaller standard deviation.</a:t>
            </a:r>
          </a:p>
          <a:p>
            <a:r>
              <a:rPr lang="en-US" sz="1200" kern="1200" dirty="0">
                <a:solidFill>
                  <a:schemeClr val="tx1"/>
                </a:solidFill>
                <a:effectLst/>
                <a:latin typeface="+mn-lt"/>
                <a:ea typeface="+mn-ea"/>
                <a:cs typeface="+mn-cs"/>
              </a:rPr>
              <a:t>Conveniently, the standard deviation uses the original units of the data, which makes interpretation easier. As a result, the standard deviation is the most widely used measure of variability.</a:t>
            </a:r>
          </a:p>
          <a:p>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360155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8A67AF-E62F-4198-8D5E-3B45A8D7C1AA}" type="slidenum">
              <a:rPr lang="en-US" altLang="en-US"/>
              <a:pPr/>
              <a:t>6</a:t>
            </a:fld>
            <a:endParaRPr lang="en-US" altLang="en-US"/>
          </a:p>
        </p:txBody>
      </p:sp>
      <p:sp>
        <p:nvSpPr>
          <p:cNvPr id="154626" name="Rectangle 2"/>
          <p:cNvSpPr>
            <a:spLocks noGrp="1" noRot="1" noChangeAspect="1" noChangeArrowheads="1" noTextEdit="1"/>
          </p:cNvSpPr>
          <p:nvPr>
            <p:ph type="sldImg"/>
          </p:nvPr>
        </p:nvSpPr>
        <p:spPr>
          <a:ln/>
        </p:spPr>
      </p:sp>
      <p:sp>
        <p:nvSpPr>
          <p:cNvPr id="154627" name="Rectangle 3"/>
          <p:cNvSpPr>
            <a:spLocks noGrp="1" noChangeArrowheads="1"/>
          </p:cNvSpPr>
          <p:nvPr>
            <p:ph type="body" idx="1"/>
          </p:nvPr>
        </p:nvSpPr>
        <p:spPr/>
        <p:txBody>
          <a:bodyPr/>
          <a:lstStyle/>
          <a:p>
            <a:r>
              <a:rPr lang="en-US" altLang="en-US" dirty="0"/>
              <a:t>Interquartile range or IQR for short is another measure of dispersion. A quartile is the value that marks one of the divisions that breaks a series of values into four equal parts. The median is a quartile and divides the data into 2 parts.</a:t>
            </a:r>
          </a:p>
          <a:p>
            <a:r>
              <a:rPr lang="en-US" altLang="en-US" dirty="0"/>
              <a:t>The interquartile range is the middle half of the data that is in between the upper and lower quartiles. In other words, the interquartile range includes the 50% of data points that falls in the second and third quartiles as shown in the figure. </a:t>
            </a:r>
          </a:p>
          <a:p>
            <a:endParaRPr lang="en-US" altLang="en-US" dirty="0"/>
          </a:p>
        </p:txBody>
      </p:sp>
    </p:spTree>
    <p:extLst>
      <p:ext uri="{BB962C8B-B14F-4D97-AF65-F5344CB8AC3E}">
        <p14:creationId xmlns:p14="http://schemas.microsoft.com/office/powerpoint/2010/main" val="3716184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sz="1200" kern="1200" dirty="0">
                <a:solidFill>
                  <a:schemeClr val="tx1"/>
                </a:solidFill>
                <a:effectLst/>
                <a:latin typeface="+mn-lt"/>
                <a:ea typeface="+mn-ea"/>
                <a:cs typeface="+mn-cs"/>
              </a:rPr>
              <a:t>Here is an example of a calculation of IQR. In this case we have 13 data points, which are all sorted ascendingly. As we can see, the median point of the data is 87, which is marked as Q2. Q1 can be considered as the median of the upper half of the data, which is 31. Similarly, the Q3 can be considered as the median of the lower half of the data, which is 119. IQR is the difference between Q3 and Q1, which in this case is 119 minus 31, which is equal to 88.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1782686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Box plot is an excellent tool for visualization of this version of the data points. The box plot shows the group of numerical data through their quartiles, so in this case you can see the minimum, the maximum, the median, as well as the first and third quartile of the data. All this may also be plotted as individual data points that are one and a half IQR above the Q3, or one and a half IQR below the Q1.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3199481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is an example of a box plot. In this graph a number of experiments have been preformed to measure the speed of light. Each experiment contains a set of measurements. As we can see the dispersion of the data or the variability of the data was highest in the first experiment, and it was lowest in the third experiment. However, there were some outliers observed in the third experiment and in the first experiment. The true speed of light is indicated by the red line in the figure.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2972584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further characterization of the data includes skewness. Skewness is a measure of symmetry, or more precisely, the lack of symmetry. One informal but useful way of checking the skewness of a distribution is to look at the density curve. A distribution is symmetric if it looks the same to the left and right of the center </a:t>
            </a:r>
            <a:r>
              <a:rPr lang="en-US" sz="1200" b="0" i="0" kern="1200" dirty="0" err="1">
                <a:solidFill>
                  <a:schemeClr val="tx1"/>
                </a:solidFill>
                <a:effectLst/>
                <a:latin typeface="+mn-lt"/>
                <a:ea typeface="+mn-ea"/>
                <a:cs typeface="+mn-cs"/>
              </a:rPr>
              <a:t>point.Here</a:t>
            </a:r>
            <a:r>
              <a:rPr lang="en-US" sz="1200" b="0" i="0" kern="1200" dirty="0">
                <a:solidFill>
                  <a:schemeClr val="tx1"/>
                </a:solidFill>
                <a:effectLst/>
                <a:latin typeface="+mn-lt"/>
                <a:ea typeface="+mn-ea"/>
                <a:cs typeface="+mn-cs"/>
              </a:rPr>
              <a:t>, the density curve in the left Figure has a longer tail to the left than to the right. In this case, we can say the data is skewed to the left or negatively skewed. On the other hand, the distribution in the right graph can be considered as positively skewed. As we observed before, in most cases when the data is negatively skewed, the mean of the distribution is smaller than the median. This is because the mean is more likely to be affected by extreme values than the median. The case is the other way round for positively skewed data where mean is normally greater than the median.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11</a:t>
            </a:fld>
            <a:endParaRPr lang="en-US"/>
          </a:p>
        </p:txBody>
      </p:sp>
    </p:spTree>
    <p:extLst>
      <p:ext uri="{BB962C8B-B14F-4D97-AF65-F5344CB8AC3E}">
        <p14:creationId xmlns:p14="http://schemas.microsoft.com/office/powerpoint/2010/main" val="40349062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10/9/18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10/9/18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10/9/18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10/9/18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10/9/18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457200"/>
            <a:ext cx="7772400" cy="857250"/>
          </a:xfrm>
        </p:spPr>
        <p:txBody>
          <a:bodyPr/>
          <a:lstStyle/>
          <a:p>
            <a:r>
              <a:rPr lang="en-US"/>
              <a:t>Click to edit Master title style</a:t>
            </a:r>
          </a:p>
        </p:txBody>
      </p:sp>
      <p:sp>
        <p:nvSpPr>
          <p:cNvPr id="3" name="Text Placeholder 2"/>
          <p:cNvSpPr>
            <a:spLocks noGrp="1"/>
          </p:cNvSpPr>
          <p:nvPr>
            <p:ph type="body" sz="half" idx="1"/>
          </p:nvPr>
        </p:nvSpPr>
        <p:spPr>
          <a:xfrm>
            <a:off x="685800" y="1485900"/>
            <a:ext cx="3810000" cy="3086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485900"/>
            <a:ext cx="3810000" cy="1485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086100"/>
            <a:ext cx="3810000" cy="1485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685800" y="4686300"/>
            <a:ext cx="1905000" cy="342900"/>
          </a:xfrm>
        </p:spPr>
        <p:txBody>
          <a:bodyPr/>
          <a:lstStyle>
            <a:lvl1pPr>
              <a:defRPr/>
            </a:lvl1pPr>
          </a:lstStyle>
          <a:p>
            <a:endParaRPr lang="en-US" altLang="en-US"/>
          </a:p>
        </p:txBody>
      </p:sp>
      <p:sp>
        <p:nvSpPr>
          <p:cNvPr id="7" name="Footer Placeholder 6"/>
          <p:cNvSpPr>
            <a:spLocks noGrp="1"/>
          </p:cNvSpPr>
          <p:nvPr>
            <p:ph type="ftr" sz="quarter" idx="11"/>
          </p:nvPr>
        </p:nvSpPr>
        <p:spPr>
          <a:xfrm>
            <a:off x="3124200" y="4686300"/>
            <a:ext cx="2895600" cy="342900"/>
          </a:xfrm>
        </p:spPr>
        <p:txBody>
          <a:bodyPr/>
          <a:lstStyle>
            <a:lvl1pPr>
              <a:defRPr/>
            </a:lvl1pPr>
          </a:lstStyle>
          <a:p>
            <a:endParaRPr lang="en-US" altLang="en-US"/>
          </a:p>
        </p:txBody>
      </p:sp>
      <p:sp>
        <p:nvSpPr>
          <p:cNvPr id="8" name="Slide Number Placeholder 7"/>
          <p:cNvSpPr>
            <a:spLocks noGrp="1"/>
          </p:cNvSpPr>
          <p:nvPr>
            <p:ph type="sldNum" sz="quarter" idx="12"/>
          </p:nvPr>
        </p:nvSpPr>
        <p:spPr>
          <a:xfrm>
            <a:off x="6553200" y="4686300"/>
            <a:ext cx="1905000" cy="342900"/>
          </a:xfrm>
        </p:spPr>
        <p:txBody>
          <a:bodyPr/>
          <a:lstStyle>
            <a:lvl1pPr>
              <a:defRPr/>
            </a:lvl1pPr>
          </a:lstStyle>
          <a:p>
            <a:fld id="{C9297296-C1BF-46E6-A630-47E74DE8A062}" type="slidenum">
              <a:rPr lang="en-US" altLang="en-US"/>
              <a:pPr/>
              <a:t>‹#›</a:t>
            </a:fld>
            <a:endParaRPr lang="en-US" altLang="en-US"/>
          </a:p>
        </p:txBody>
      </p:sp>
    </p:spTree>
    <p:extLst>
      <p:ext uri="{BB962C8B-B14F-4D97-AF65-F5344CB8AC3E}">
        <p14:creationId xmlns:p14="http://schemas.microsoft.com/office/powerpoint/2010/main" val="3795991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g"/><Relationship Id="rId1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10">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10/9/18</a:t>
            </a:fld>
            <a:endParaRPr lang="en-US" dirty="0"/>
          </a:p>
        </p:txBody>
      </p:sp>
      <p:pic>
        <p:nvPicPr>
          <p:cNvPr id="13" name="Picture 1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 id="2147483668" r:id="rId7"/>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9.png"/><Relationship Id="rId5" Type="http://schemas.openxmlformats.org/officeDocument/2006/relationships/image" Target="../media/image21.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9.png"/><Relationship Id="rId5" Type="http://schemas.openxmlformats.org/officeDocument/2006/relationships/image" Target="../media/image16.gif"/><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9.png"/><Relationship Id="rId5" Type="http://schemas.openxmlformats.org/officeDocument/2006/relationships/image" Target="../media/image17.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1228223"/>
            <a:ext cx="8080655" cy="2509748"/>
          </a:xfrm>
        </p:spPr>
        <p:txBody>
          <a:bodyPr/>
          <a:lstStyle/>
          <a:p>
            <a:r>
              <a:rPr lang="en-US" dirty="0"/>
              <a:t>Descriptive Statistics:</a:t>
            </a:r>
            <a:br>
              <a:rPr lang="en-US" dirty="0"/>
            </a:br>
            <a:r>
              <a:rPr lang="en-US" dirty="0"/>
              <a:t>Measures of Dispersion </a:t>
            </a:r>
            <a:br>
              <a:rPr lang="en-US" dirty="0"/>
            </a:br>
            <a:r>
              <a:rPr lang="en-US" dirty="0"/>
              <a:t>&amp; Skewness</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3_3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9963" y="4221163"/>
            <a:ext cx="487362" cy="487362"/>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66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Slide Number Placeholder 7"/>
          <p:cNvSpPr>
            <a:spLocks noGrp="1"/>
          </p:cNvSpPr>
          <p:nvPr>
            <p:ph type="sldNum" sz="quarter" idx="12"/>
          </p:nvPr>
        </p:nvSpPr>
        <p:spPr/>
        <p:txBody>
          <a:bodyPr/>
          <a:lstStyle/>
          <a:p>
            <a:fld id="{B7712101-F78A-4C30-B47C-54EF06C7EE38}" type="slidenum">
              <a:rPr lang="en-US" altLang="en-US"/>
              <a:pPr/>
              <a:t>10</a:t>
            </a:fld>
            <a:endParaRPr lang="en-US" altLang="en-US"/>
          </a:p>
        </p:txBody>
      </p:sp>
      <p:sp>
        <p:nvSpPr>
          <p:cNvPr id="5122" name="Rectangle 2"/>
          <p:cNvSpPr>
            <a:spLocks noGrp="1" noChangeArrowheads="1"/>
          </p:cNvSpPr>
          <p:nvPr>
            <p:ph type="title"/>
          </p:nvPr>
        </p:nvSpPr>
        <p:spPr>
          <a:xfrm>
            <a:off x="2100639" y="21058"/>
            <a:ext cx="5618747" cy="857250"/>
          </a:xfrm>
        </p:spPr>
        <p:txBody>
          <a:bodyPr>
            <a:normAutofit/>
          </a:bodyPr>
          <a:lstStyle/>
          <a:p>
            <a:r>
              <a:rPr lang="en-US" altLang="en-US" dirty="0">
                <a:latin typeface="Garamond" panose="02020404030301010803" pitchFamily="18" charset="0"/>
              </a:rPr>
              <a:t>Quiz: Test your knowledge</a:t>
            </a:r>
          </a:p>
        </p:txBody>
      </p:sp>
      <p:sp>
        <p:nvSpPr>
          <p:cNvPr id="9" name="Rectangle 3"/>
          <p:cNvSpPr txBox="1">
            <a:spLocks noChangeArrowheads="1"/>
          </p:cNvSpPr>
          <p:nvPr/>
        </p:nvSpPr>
        <p:spPr>
          <a:xfrm>
            <a:off x="1219200" y="810126"/>
            <a:ext cx="7162800" cy="3545306"/>
          </a:xfrm>
          <a:prstGeom prst="rect">
            <a:avLst/>
          </a:prstGeom>
        </p:spPr>
        <p:txBody>
          <a:bodyPr vert="horz" lIns="91440" tIns="45720" rIns="91440" bIns="45720" rtlCol="0">
            <a:normAutofit fontScale="925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US" altLang="en-US" b="0" dirty="0"/>
          </a:p>
          <a:p>
            <a:pPr marL="0" indent="0">
              <a:buNone/>
            </a:pPr>
            <a:r>
              <a:rPr lang="en-US" altLang="en-US" b="0" dirty="0">
                <a:latin typeface="Garamond" panose="02020404030301010803" pitchFamily="18" charset="0"/>
              </a:rPr>
              <a:t>Imagine that you have a dataset with some outliers at extreme ends. Which of the following dispersion measures is most affected by these extreme outliers?</a:t>
            </a:r>
          </a:p>
          <a:p>
            <a:pPr marL="0" indent="0">
              <a:buNone/>
            </a:pPr>
            <a:endParaRPr lang="en-US" altLang="en-US" b="0" dirty="0">
              <a:latin typeface="Garamond" panose="02020404030301010803" pitchFamily="18" charset="0"/>
            </a:endParaRPr>
          </a:p>
          <a:p>
            <a:pPr marL="457200" indent="-457200">
              <a:buAutoNum type="alphaUcParenR"/>
            </a:pPr>
            <a:r>
              <a:rPr lang="en-US" altLang="en-US" b="0" dirty="0">
                <a:latin typeface="Garamond" panose="02020404030301010803" pitchFamily="18" charset="0"/>
              </a:rPr>
              <a:t>Range</a:t>
            </a:r>
          </a:p>
          <a:p>
            <a:pPr marL="457200" indent="-457200">
              <a:buAutoNum type="alphaUcParenR"/>
            </a:pPr>
            <a:r>
              <a:rPr lang="en-US" altLang="en-US" b="0" dirty="0">
                <a:latin typeface="Garamond" panose="02020404030301010803" pitchFamily="18" charset="0"/>
              </a:rPr>
              <a:t>Variance</a:t>
            </a:r>
          </a:p>
          <a:p>
            <a:pPr marL="457200" indent="-457200">
              <a:buAutoNum type="alphaUcParenR"/>
            </a:pPr>
            <a:r>
              <a:rPr lang="en-US" altLang="en-US" b="0" dirty="0">
                <a:latin typeface="Garamond" panose="02020404030301010803" pitchFamily="18" charset="0"/>
              </a:rPr>
              <a:t>Standard Deviation</a:t>
            </a:r>
          </a:p>
          <a:p>
            <a:pPr marL="457200" indent="-457200">
              <a:buAutoNum type="alphaUcParenR"/>
            </a:pPr>
            <a:r>
              <a:rPr lang="en-US" altLang="en-US" b="0" dirty="0">
                <a:latin typeface="Garamond" panose="02020404030301010803" pitchFamily="18" charset="0"/>
              </a:rPr>
              <a:t>IQR</a:t>
            </a:r>
          </a:p>
          <a:p>
            <a:pPr marL="457200" indent="-457200">
              <a:buAutoNum type="alphaUcParenR"/>
            </a:pPr>
            <a:endParaRPr lang="en-US" altLang="en-US" b="0" dirty="0">
              <a:latin typeface="Garamond" panose="02020404030301010803" pitchFamily="18" charset="0"/>
            </a:endParaRPr>
          </a:p>
          <a:p>
            <a:pPr marL="0" indent="0">
              <a:buNone/>
            </a:pPr>
            <a:r>
              <a:rPr lang="en-US" altLang="en-US" b="0" dirty="0">
                <a:latin typeface="Garamond" panose="02020404030301010803" pitchFamily="18" charset="0"/>
              </a:rPr>
              <a:t>The answer is A: Remember range is only defined by the two extreme points in the dataset</a:t>
            </a:r>
          </a:p>
        </p:txBody>
      </p:sp>
    </p:spTree>
    <p:extLst>
      <p:ext uri="{BB962C8B-B14F-4D97-AF65-F5344CB8AC3E}">
        <p14:creationId xmlns:p14="http://schemas.microsoft.com/office/powerpoint/2010/main" val="3979213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2"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Measures of </a:t>
            </a:r>
            <a:r>
              <a:rPr lang="en-US" dirty="0" err="1">
                <a:latin typeface="Garamond" panose="02020404030301010803" pitchFamily="18" charset="0"/>
              </a:rPr>
              <a:t>Skewness</a:t>
            </a:r>
            <a:endParaRPr lang="en-US" dirty="0">
              <a:latin typeface="Garamond" panose="02020404030301010803" pitchFamily="18" charset="0"/>
            </a:endParaRPr>
          </a:p>
        </p:txBody>
      </p:sp>
      <p:sp>
        <p:nvSpPr>
          <p:cNvPr id="5" name="Rectangle 3"/>
          <p:cNvSpPr txBox="1">
            <a:spLocks noChangeArrowheads="1"/>
          </p:cNvSpPr>
          <p:nvPr/>
        </p:nvSpPr>
        <p:spPr>
          <a:xfrm>
            <a:off x="1963507" y="754760"/>
            <a:ext cx="6870655" cy="36856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r>
              <a:rPr lang="en-US" sz="2000" b="0" dirty="0" err="1">
                <a:solidFill>
                  <a:schemeClr val="accent1">
                    <a:lumMod val="75000"/>
                  </a:schemeClr>
                </a:solidFill>
                <a:latin typeface="Garamond" panose="02020404030301010803" pitchFamily="18" charset="0"/>
              </a:rPr>
              <a:t>Skewness</a:t>
            </a:r>
            <a:r>
              <a:rPr lang="en-US" sz="2000" b="0" dirty="0">
                <a:solidFill>
                  <a:schemeClr val="accent1">
                    <a:lumMod val="75000"/>
                  </a:schemeClr>
                </a:solidFill>
                <a:latin typeface="Garamond" panose="02020404030301010803" pitchFamily="18" charset="0"/>
              </a:rPr>
              <a:t> </a:t>
            </a:r>
            <a:r>
              <a:rPr lang="en-US" sz="2000" b="0" dirty="0">
                <a:solidFill>
                  <a:schemeClr val="tx2">
                    <a:lumMod val="75000"/>
                  </a:schemeClr>
                </a:solidFill>
                <a:latin typeface="Garamond" panose="02020404030301010803" pitchFamily="18" charset="0"/>
              </a:rPr>
              <a:t>is a measure of the asymmetry of the probability distribution of a real-valued random variable about its mean. The </a:t>
            </a:r>
            <a:r>
              <a:rPr lang="en-US" sz="2000" b="0" dirty="0" err="1">
                <a:solidFill>
                  <a:schemeClr val="tx2">
                    <a:lumMod val="75000"/>
                  </a:schemeClr>
                </a:solidFill>
                <a:latin typeface="Garamond" panose="02020404030301010803" pitchFamily="18" charset="0"/>
              </a:rPr>
              <a:t>skewness</a:t>
            </a:r>
            <a:r>
              <a:rPr lang="en-US" sz="2000" b="0" dirty="0">
                <a:solidFill>
                  <a:schemeClr val="tx2">
                    <a:lumMod val="75000"/>
                  </a:schemeClr>
                </a:solidFill>
                <a:latin typeface="Garamond" panose="02020404030301010803" pitchFamily="18" charset="0"/>
              </a:rPr>
              <a:t> value can be positive or negative.</a:t>
            </a: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marL="0" indent="0">
              <a:buNone/>
            </a:pPr>
            <a:endParaRPr lang="en-US" altLang="en-US" sz="1700" dirty="0">
              <a:solidFill>
                <a:schemeClr val="tx2">
                  <a:lumMod val="75000"/>
                </a:schemeClr>
              </a:solidFill>
              <a:latin typeface="Garamond" panose="02020404030301010803" pitchFamily="18" charset="0"/>
            </a:endParaRP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b="0" dirty="0">
              <a:solidFill>
                <a:schemeClr val="accent1">
                  <a:lumMod val="75000"/>
                </a:schemeClr>
              </a:solidFill>
              <a:latin typeface="Garamond" panose="02020404030301010803" pitchFamily="18" charset="0"/>
            </a:endParaRPr>
          </a:p>
        </p:txBody>
      </p:sp>
      <p:pic>
        <p:nvPicPr>
          <p:cNvPr id="9218" name="Picture 2" descr="Negative and positive skew diagrams (English).sv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6034" y="2251993"/>
            <a:ext cx="5677114" cy="2023904"/>
          </a:xfrm>
          <a:prstGeom prst="rect">
            <a:avLst/>
          </a:prstGeom>
          <a:noFill/>
          <a:extLst>
            <a:ext uri="{909E8E84-426E-40DD-AFC4-6F175D3DCCD1}">
              <a14:hiddenFill xmlns:a14="http://schemas.microsoft.com/office/drawing/2010/main">
                <a:solidFill>
                  <a:srgbClr val="FFFFFF"/>
                </a:solidFill>
              </a14:hiddenFill>
            </a:ext>
          </a:extLst>
        </p:spPr>
      </p:pic>
      <p:pic>
        <p:nvPicPr>
          <p:cNvPr id="2" name="3_3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7850" y="4481513"/>
            <a:ext cx="487363" cy="487362"/>
          </a:xfrm>
          <a:prstGeom prst="rect">
            <a:avLst/>
          </a:prstGeom>
        </p:spPr>
      </p:pic>
    </p:spTree>
    <p:extLst>
      <p:ext uri="{BB962C8B-B14F-4D97-AF65-F5344CB8AC3E}">
        <p14:creationId xmlns:p14="http://schemas.microsoft.com/office/powerpoint/2010/main" val="16957469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67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Measures of </a:t>
            </a:r>
            <a:r>
              <a:rPr lang="en-US" dirty="0" err="1">
                <a:latin typeface="Garamond" panose="02020404030301010803" pitchFamily="18" charset="0"/>
              </a:rPr>
              <a:t>Skewness</a:t>
            </a:r>
            <a:endParaRPr lang="en-US" dirty="0">
              <a:latin typeface="Garamond" panose="02020404030301010803" pitchFamily="18" charset="0"/>
            </a:endParaRPr>
          </a:p>
        </p:txBody>
      </p:sp>
      <p:sp>
        <p:nvSpPr>
          <p:cNvPr id="5" name="Rectangle 3"/>
          <p:cNvSpPr txBox="1">
            <a:spLocks noChangeArrowheads="1"/>
          </p:cNvSpPr>
          <p:nvPr/>
        </p:nvSpPr>
        <p:spPr>
          <a:xfrm>
            <a:off x="1872606" y="744999"/>
            <a:ext cx="7089809" cy="36856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r>
              <a:rPr lang="en-US" sz="2000" b="0" dirty="0">
                <a:solidFill>
                  <a:schemeClr val="accent1">
                    <a:lumMod val="75000"/>
                  </a:schemeClr>
                </a:solidFill>
                <a:latin typeface="Garamond" panose="02020404030301010803" pitchFamily="18" charset="0"/>
              </a:rPr>
              <a:t>Population </a:t>
            </a:r>
            <a:r>
              <a:rPr lang="en-US" sz="2000" b="0" dirty="0" err="1">
                <a:solidFill>
                  <a:schemeClr val="accent1">
                    <a:lumMod val="75000"/>
                  </a:schemeClr>
                </a:solidFill>
                <a:latin typeface="Garamond" panose="02020404030301010803" pitchFamily="18" charset="0"/>
              </a:rPr>
              <a:t>Skewness</a:t>
            </a:r>
            <a:r>
              <a:rPr lang="en-US" sz="2000" b="0" dirty="0">
                <a:solidFill>
                  <a:schemeClr val="accent1">
                    <a:lumMod val="75000"/>
                  </a:schemeClr>
                </a:solidFill>
                <a:latin typeface="Garamond" panose="02020404030301010803" pitchFamily="18" charset="0"/>
              </a:rPr>
              <a:t> </a:t>
            </a:r>
            <a:r>
              <a:rPr lang="en-US" sz="2000" b="0" dirty="0">
                <a:solidFill>
                  <a:schemeClr val="tx2">
                    <a:lumMod val="75000"/>
                  </a:schemeClr>
                </a:solidFill>
                <a:latin typeface="Garamond" panose="02020404030301010803" pitchFamily="18" charset="0"/>
              </a:rPr>
              <a:t>is can be expressed as:</a:t>
            </a: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sz="2000" b="0" dirty="0">
                <a:solidFill>
                  <a:schemeClr val="accent1">
                    <a:lumMod val="75000"/>
                  </a:schemeClr>
                </a:solidFill>
                <a:latin typeface="Garamond" panose="02020404030301010803" pitchFamily="18" charset="0"/>
              </a:rPr>
              <a:t>Sample </a:t>
            </a:r>
            <a:r>
              <a:rPr lang="en-US" sz="2000" b="0" dirty="0" err="1">
                <a:solidFill>
                  <a:schemeClr val="accent1">
                    <a:lumMod val="75000"/>
                  </a:schemeClr>
                </a:solidFill>
                <a:latin typeface="Garamond" panose="02020404030301010803" pitchFamily="18" charset="0"/>
              </a:rPr>
              <a:t>Skewness</a:t>
            </a:r>
            <a:r>
              <a:rPr lang="en-US" sz="2000" b="0" dirty="0">
                <a:solidFill>
                  <a:schemeClr val="accent1">
                    <a:lumMod val="75000"/>
                  </a:schemeClr>
                </a:solidFill>
                <a:latin typeface="Garamond" panose="02020404030301010803" pitchFamily="18" charset="0"/>
              </a:rPr>
              <a:t> </a:t>
            </a:r>
            <a:r>
              <a:rPr lang="en-US" sz="2000" b="0" dirty="0">
                <a:solidFill>
                  <a:schemeClr val="tx2">
                    <a:lumMod val="75000"/>
                  </a:schemeClr>
                </a:solidFill>
                <a:latin typeface="Garamond" panose="02020404030301010803" pitchFamily="18" charset="0"/>
              </a:rPr>
              <a:t>can be estimated as:</a:t>
            </a:r>
          </a:p>
          <a:p>
            <a:pPr marL="0" indent="0">
              <a:buNone/>
            </a:pPr>
            <a:endParaRPr lang="en-US" sz="2000" b="0" dirty="0">
              <a:solidFill>
                <a:schemeClr val="tx2">
                  <a:lumMod val="75000"/>
                </a:schemeClr>
              </a:solidFill>
              <a:latin typeface="Garamond" panose="02020404030301010803" pitchFamily="18" charset="0"/>
            </a:endParaRPr>
          </a:p>
          <a:p>
            <a:pPr marL="0" indent="0">
              <a:buNone/>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marL="0" indent="0">
              <a:buNone/>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1700" b="0" dirty="0">
              <a:solidFill>
                <a:schemeClr val="tx2">
                  <a:lumMod val="75000"/>
                </a:schemeClr>
              </a:solidFill>
              <a:latin typeface="Garamond" panose="02020404030301010803" pitchFamily="18" charset="0"/>
            </a:endParaRPr>
          </a:p>
          <a:p>
            <a:pPr marL="0" indent="0">
              <a:buNone/>
            </a:pPr>
            <a:endParaRPr lang="en-US" altLang="en-US" sz="1700" dirty="0">
              <a:solidFill>
                <a:schemeClr val="tx2">
                  <a:lumMod val="75000"/>
                </a:schemeClr>
              </a:solidFill>
              <a:latin typeface="Garamond" panose="02020404030301010803" pitchFamily="18" charset="0"/>
            </a:endParaRP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b="0" dirty="0">
              <a:solidFill>
                <a:schemeClr val="accent1">
                  <a:lumMod val="75000"/>
                </a:schemeClr>
              </a:solidFill>
              <a:latin typeface="Garamond" panose="02020404030301010803" pitchFamily="18" charset="0"/>
            </a:endParaRPr>
          </a:p>
        </p:txBody>
      </p:sp>
      <p:sp>
        <p:nvSpPr>
          <p:cNvPr id="7" name="TextBox 6"/>
          <p:cNvSpPr txBox="1"/>
          <p:nvPr/>
        </p:nvSpPr>
        <p:spPr>
          <a:xfrm>
            <a:off x="6113634" y="1230421"/>
            <a:ext cx="2883672" cy="1200329"/>
          </a:xfrm>
          <a:prstGeom prst="rect">
            <a:avLst/>
          </a:prstGeom>
          <a:noFill/>
        </p:spPr>
        <p:txBody>
          <a:bodyPr wrap="square" rtlCol="0">
            <a:spAutoFit/>
          </a:bodyPr>
          <a:lstStyle/>
          <a:p>
            <a:r>
              <a:rPr lang="en-US" sz="1800" dirty="0">
                <a:solidFill>
                  <a:schemeClr val="accent1">
                    <a:lumMod val="75000"/>
                  </a:schemeClr>
                </a:solidFill>
                <a:latin typeface="Garamond" panose="02020404030301010803" pitchFamily="18" charset="0"/>
              </a:rPr>
              <a:t>If the distribution is symmetric around mean the expected sum of X-</a:t>
            </a:r>
            <a:r>
              <a:rPr lang="el-GR" sz="1800" dirty="0">
                <a:solidFill>
                  <a:schemeClr val="accent1">
                    <a:lumMod val="75000"/>
                  </a:schemeClr>
                </a:solidFill>
                <a:latin typeface="Garamond" panose="02020404030301010803" pitchFamily="18" charset="0"/>
              </a:rPr>
              <a:t> μ</a:t>
            </a:r>
            <a:r>
              <a:rPr lang="en-US" sz="1800" dirty="0">
                <a:solidFill>
                  <a:schemeClr val="accent1">
                    <a:lumMod val="75000"/>
                  </a:schemeClr>
                </a:solidFill>
                <a:latin typeface="Garamond" panose="02020404030301010803" pitchFamily="18" charset="0"/>
              </a:rPr>
              <a:t> will be zero</a:t>
            </a:r>
          </a:p>
        </p:txBody>
      </p:sp>
      <p:pic>
        <p:nvPicPr>
          <p:cNvPr id="8" name="Picture 7"/>
          <p:cNvPicPr>
            <a:picLocks noChangeAspect="1"/>
          </p:cNvPicPr>
          <p:nvPr/>
        </p:nvPicPr>
        <p:blipFill>
          <a:blip r:embed="rId5"/>
          <a:stretch>
            <a:fillRect/>
          </a:stretch>
        </p:blipFill>
        <p:spPr>
          <a:xfrm>
            <a:off x="1837715" y="3183320"/>
            <a:ext cx="7124700" cy="1266825"/>
          </a:xfrm>
          <a:prstGeom prst="rect">
            <a:avLst/>
          </a:prstGeom>
        </p:spPr>
      </p:pic>
      <p:pic>
        <p:nvPicPr>
          <p:cNvPr id="9" name="Picture 8"/>
          <p:cNvPicPr>
            <a:picLocks noChangeAspect="1"/>
          </p:cNvPicPr>
          <p:nvPr/>
        </p:nvPicPr>
        <p:blipFill>
          <a:blip r:embed="rId6"/>
          <a:stretch>
            <a:fillRect/>
          </a:stretch>
        </p:blipFill>
        <p:spPr>
          <a:xfrm>
            <a:off x="2459166" y="1412497"/>
            <a:ext cx="2590800" cy="885825"/>
          </a:xfrm>
          <a:prstGeom prst="rect">
            <a:avLst/>
          </a:prstGeom>
        </p:spPr>
      </p:pic>
      <p:cxnSp>
        <p:nvCxnSpPr>
          <p:cNvPr id="6" name="Straight Arrow Connector 5"/>
          <p:cNvCxnSpPr/>
          <p:nvPr/>
        </p:nvCxnSpPr>
        <p:spPr>
          <a:xfrm flipV="1">
            <a:off x="4889395" y="1662546"/>
            <a:ext cx="1005084" cy="1057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 name="3_3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46088" y="4408488"/>
            <a:ext cx="487362" cy="487362"/>
          </a:xfrm>
          <a:prstGeom prst="rect">
            <a:avLst/>
          </a:prstGeom>
        </p:spPr>
      </p:pic>
    </p:spTree>
    <p:extLst>
      <p:ext uri="{BB962C8B-B14F-4D97-AF65-F5344CB8AC3E}">
        <p14:creationId xmlns:p14="http://schemas.microsoft.com/office/powerpoint/2010/main" val="26960508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81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4278" name="Rectangle 6"/>
          <p:cNvSpPr>
            <a:spLocks noGrp="1" noChangeArrowheads="1"/>
          </p:cNvSpPr>
          <p:nvPr>
            <p:ph type="title"/>
          </p:nvPr>
        </p:nvSpPr>
        <p:spPr>
          <a:xfrm>
            <a:off x="2171796" y="224588"/>
            <a:ext cx="5865298" cy="688631"/>
          </a:xfrm>
        </p:spPr>
        <p:txBody>
          <a:bodyPr>
            <a:normAutofit/>
          </a:bodyPr>
          <a:lstStyle/>
          <a:p>
            <a:r>
              <a:rPr lang="en-US" altLang="en-US" dirty="0">
                <a:latin typeface="Garamond" panose="02020404030301010803" pitchFamily="18" charset="0"/>
              </a:rPr>
              <a:t>Implementation in R</a:t>
            </a:r>
          </a:p>
        </p:txBody>
      </p:sp>
      <p:sp>
        <p:nvSpPr>
          <p:cNvPr id="54279" name="Rectangle 7"/>
          <p:cNvSpPr>
            <a:spLocks noGrp="1" noChangeArrowheads="1"/>
          </p:cNvSpPr>
          <p:nvPr>
            <p:ph type="body" idx="1"/>
          </p:nvPr>
        </p:nvSpPr>
        <p:spPr>
          <a:xfrm>
            <a:off x="1007291" y="1177917"/>
            <a:ext cx="7828547" cy="3086514"/>
          </a:xfrm>
        </p:spPr>
        <p:txBody>
          <a:bodyPr>
            <a:normAutofit fontScale="55000" lnSpcReduction="20000"/>
          </a:bodyPr>
          <a:lstStyle/>
          <a:p>
            <a:pPr marL="0" marR="0" indent="0" latinLnBrk="1">
              <a:spcBef>
                <a:spcPts val="0"/>
              </a:spcBef>
              <a:spcAft>
                <a:spcPts val="1000"/>
              </a:spcAft>
              <a:buNone/>
            </a:pP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We will use 'cars'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dataframe</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which is available in R distributions</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#The data give the speed of cars ('speed') and the distances taken to stop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dist</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#Let's calculate the range of speed values in the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dataframe</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err="1">
                <a:latin typeface="Consolas" panose="020B0609020204030204" pitchFamily="49" charset="0"/>
                <a:ea typeface="Cambria" panose="02040503050406030204" pitchFamily="18" charset="0"/>
                <a:cs typeface="Times New Roman" panose="02020603050405020304" pitchFamily="18" charset="0"/>
              </a:rPr>
              <a:t>Range_Speed</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max</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cars</a:t>
            </a:r>
            <a:r>
              <a:rPr lang="en-US" sz="24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speed</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min</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cars</a:t>
            </a:r>
            <a:r>
              <a:rPr lang="en-US" sz="24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speed</a:t>
            </a:r>
            <a:r>
              <a:rPr lang="en-US" sz="2400" dirty="0">
                <a:latin typeface="Consolas" panose="020B0609020204030204" pitchFamily="49" charset="0"/>
                <a:ea typeface="Cambria" panose="02040503050406030204" pitchFamily="18" charset="0"/>
                <a:cs typeface="Times New Roman" panose="02020603050405020304" pitchFamily="18" charset="0"/>
              </a:rPr>
              <a:t>)</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err="1">
                <a:latin typeface="Consolas" panose="020B0609020204030204" pitchFamily="49" charset="0"/>
                <a:ea typeface="Cambria" panose="02040503050406030204" pitchFamily="18" charset="0"/>
                <a:cs typeface="Times New Roman" panose="02020603050405020304" pitchFamily="18" charset="0"/>
              </a:rPr>
              <a:t>Range_Speed</a:t>
            </a:r>
            <a:endParaRPr lang="en-US" sz="24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[1] 21</a:t>
            </a:r>
          </a:p>
          <a:p>
            <a:pPr marL="0" marR="0" indent="0" latinLnBrk="1">
              <a:spcBef>
                <a:spcPts val="0"/>
              </a:spcBef>
              <a:spcAft>
                <a:spcPts val="1000"/>
              </a:spcAft>
              <a:buNone/>
            </a:pP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Lets calculate the variance and standard deviation of distance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err="1">
                <a:latin typeface="Consolas" panose="020B0609020204030204" pitchFamily="49" charset="0"/>
                <a:ea typeface="Cambria" panose="02040503050406030204" pitchFamily="18" charset="0"/>
                <a:cs typeface="Times New Roman" panose="02020603050405020304" pitchFamily="18" charset="0"/>
              </a:rPr>
              <a:t>Variance_distance</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var</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cars</a:t>
            </a:r>
            <a:r>
              <a:rPr lang="en-US" sz="24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dist</a:t>
            </a:r>
            <a:r>
              <a:rPr lang="en-US" sz="2400" dirty="0">
                <a:latin typeface="Consolas" panose="020B0609020204030204" pitchFamily="49" charset="0"/>
                <a:ea typeface="Cambria" panose="02040503050406030204" pitchFamily="18" charset="0"/>
                <a:cs typeface="Times New Roman" panose="02020603050405020304" pitchFamily="18" charset="0"/>
              </a:rPr>
              <a:t>)</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paste</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"Distance variance is"</a:t>
            </a:r>
            <a:r>
              <a:rPr lang="en-US" sz="2400" dirty="0">
                <a:latin typeface="Consolas" panose="020B0609020204030204" pitchFamily="49" charset="0"/>
                <a:ea typeface="Cambria" panose="02040503050406030204" pitchFamily="18" charset="0"/>
                <a:cs typeface="Times New Roman" panose="02020603050405020304" pitchFamily="18" charset="0"/>
              </a:rPr>
              <a:t>, </a:t>
            </a:r>
            <a:r>
              <a:rPr lang="en-US" sz="2400" dirty="0" err="1">
                <a:latin typeface="Consolas" panose="020B0609020204030204" pitchFamily="49" charset="0"/>
                <a:ea typeface="Cambria" panose="02040503050406030204" pitchFamily="18" charset="0"/>
                <a:cs typeface="Times New Roman" panose="02020603050405020304" pitchFamily="18" charset="0"/>
              </a:rPr>
              <a:t>Variance_distance</a:t>
            </a:r>
            <a:r>
              <a:rPr lang="en-US" sz="24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[1] "Distance variance is 664.060816326531"</a:t>
            </a:r>
          </a:p>
          <a:p>
            <a:pPr marL="0" marR="0" indent="0" latinLnBrk="1">
              <a:spcBef>
                <a:spcPts val="0"/>
              </a:spcBef>
              <a:spcAft>
                <a:spcPts val="1000"/>
              </a:spcAft>
              <a:buNone/>
            </a:pPr>
            <a:r>
              <a:rPr lang="en-US" sz="2400" dirty="0" err="1">
                <a:latin typeface="Consolas" panose="020B0609020204030204" pitchFamily="49" charset="0"/>
                <a:ea typeface="Cambria" panose="02040503050406030204" pitchFamily="18" charset="0"/>
                <a:cs typeface="Times New Roman" panose="02020603050405020304" pitchFamily="18" charset="0"/>
              </a:rPr>
              <a:t>SD_distance</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sd</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cars</a:t>
            </a:r>
            <a:r>
              <a:rPr lang="en-US" sz="24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dist</a:t>
            </a:r>
            <a:r>
              <a:rPr lang="en-US" sz="2400" dirty="0">
                <a:latin typeface="Consolas" panose="020B0609020204030204" pitchFamily="49" charset="0"/>
                <a:ea typeface="Cambria" panose="02040503050406030204" pitchFamily="18" charset="0"/>
                <a:cs typeface="Times New Roman" panose="02020603050405020304" pitchFamily="18" charset="0"/>
              </a:rPr>
              <a:t>)</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paste</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"Distance standard deviation is"</a:t>
            </a:r>
            <a:r>
              <a:rPr lang="en-US" sz="2400" dirty="0">
                <a:latin typeface="Consolas" panose="020B0609020204030204" pitchFamily="49" charset="0"/>
                <a:ea typeface="Cambria" panose="02040503050406030204" pitchFamily="18" charset="0"/>
                <a:cs typeface="Times New Roman" panose="02020603050405020304" pitchFamily="18" charset="0"/>
              </a:rPr>
              <a:t>, </a:t>
            </a:r>
            <a:r>
              <a:rPr lang="en-US" sz="2400" dirty="0" err="1">
                <a:latin typeface="Consolas" panose="020B0609020204030204" pitchFamily="49" charset="0"/>
                <a:ea typeface="Cambria" panose="02040503050406030204" pitchFamily="18" charset="0"/>
                <a:cs typeface="Times New Roman" panose="02020603050405020304" pitchFamily="18" charset="0"/>
              </a:rPr>
              <a:t>SD_distance</a:t>
            </a:r>
            <a:r>
              <a:rPr lang="en-US" sz="24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[1] "Distance standard deviation is 25.7693774920259"</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SD_distance</a:t>
            </a:r>
            <a:r>
              <a:rPr lang="en-US" sz="2400"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endParaRPr lang="en-US" sz="24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[1] 664.0608</a:t>
            </a:r>
          </a:p>
        </p:txBody>
      </p:sp>
      <p:pic>
        <p:nvPicPr>
          <p:cNvPr id="2" name="3_3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7513" y="4365625"/>
            <a:ext cx="487362" cy="487363"/>
          </a:xfrm>
          <a:prstGeom prst="rect">
            <a:avLst/>
          </a:prstGeom>
        </p:spPr>
      </p:pic>
    </p:spTree>
    <p:extLst>
      <p:ext uri="{BB962C8B-B14F-4D97-AF65-F5344CB8AC3E}">
        <p14:creationId xmlns:p14="http://schemas.microsoft.com/office/powerpoint/2010/main" val="2305459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46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4278" name="Rectangle 6"/>
          <p:cNvSpPr>
            <a:spLocks noGrp="1" noChangeArrowheads="1"/>
          </p:cNvSpPr>
          <p:nvPr>
            <p:ph type="title"/>
          </p:nvPr>
        </p:nvSpPr>
        <p:spPr>
          <a:xfrm>
            <a:off x="2171796" y="224588"/>
            <a:ext cx="5865298" cy="688631"/>
          </a:xfrm>
        </p:spPr>
        <p:txBody>
          <a:bodyPr>
            <a:normAutofit/>
          </a:bodyPr>
          <a:lstStyle/>
          <a:p>
            <a:r>
              <a:rPr lang="en-US" altLang="en-US" dirty="0">
                <a:latin typeface="Garamond" panose="02020404030301010803" pitchFamily="18" charset="0"/>
              </a:rPr>
              <a:t>Implementation in R</a:t>
            </a:r>
          </a:p>
        </p:txBody>
      </p:sp>
      <p:sp>
        <p:nvSpPr>
          <p:cNvPr id="54279" name="Rectangle 7"/>
          <p:cNvSpPr>
            <a:spLocks noGrp="1" noChangeArrowheads="1"/>
          </p:cNvSpPr>
          <p:nvPr>
            <p:ph type="body" idx="1"/>
          </p:nvPr>
        </p:nvSpPr>
        <p:spPr>
          <a:xfrm>
            <a:off x="1567380" y="1277667"/>
            <a:ext cx="7074130" cy="2662565"/>
          </a:xfrm>
        </p:spPr>
        <p:txBody>
          <a:bodyPr>
            <a:normAutofit fontScale="77500" lnSpcReduction="20000"/>
          </a:bodyPr>
          <a:lstStyle/>
          <a:p>
            <a:pPr marL="0" marR="0" indent="0" latinLnBrk="1">
              <a:spcBef>
                <a:spcPts val="0"/>
              </a:spcBef>
              <a:spcAft>
                <a:spcPts val="1000"/>
              </a:spcAft>
              <a:buNone/>
            </a:pPr>
            <a:r>
              <a:rPr lang="en-US" sz="23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Let's look at the quartile of speed    </a:t>
            </a:r>
            <a:br>
              <a:rPr lang="en-US" sz="2300" dirty="0">
                <a:latin typeface="Consolas" panose="020B0609020204030204" pitchFamily="49" charset="0"/>
                <a:ea typeface="Cambria" panose="02040503050406030204" pitchFamily="18" charset="0"/>
                <a:cs typeface="Times New Roman" panose="02020603050405020304" pitchFamily="18" charset="0"/>
              </a:rPr>
            </a:b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quantile</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300" dirty="0">
                <a:latin typeface="Consolas" panose="020B0609020204030204" pitchFamily="49" charset="0"/>
                <a:ea typeface="Cambria" panose="02040503050406030204" pitchFamily="18" charset="0"/>
                <a:cs typeface="Times New Roman" panose="02020603050405020304" pitchFamily="18" charset="0"/>
              </a:rPr>
              <a:t>##   0%  25%  50%  75% 100% </a:t>
            </a:r>
            <a:br>
              <a:rPr lang="en-US" sz="2300" dirty="0">
                <a:latin typeface="Consolas" panose="020B0609020204030204" pitchFamily="49" charset="0"/>
                <a:ea typeface="Cambria" panose="02040503050406030204" pitchFamily="18" charset="0"/>
                <a:cs typeface="Times New Roman" panose="02020603050405020304" pitchFamily="18" charset="0"/>
              </a:rPr>
            </a:br>
            <a:r>
              <a:rPr lang="en-US" sz="2300" dirty="0">
                <a:latin typeface="Consolas" panose="020B0609020204030204" pitchFamily="49" charset="0"/>
                <a:ea typeface="Cambria" panose="02040503050406030204" pitchFamily="18" charset="0"/>
                <a:cs typeface="Times New Roman" panose="02020603050405020304" pitchFamily="18" charset="0"/>
              </a:rPr>
              <a:t>##    4   12   15   19   25</a:t>
            </a:r>
          </a:p>
          <a:p>
            <a:pPr marL="0" marR="0" indent="0" latinLnBrk="1">
              <a:spcBef>
                <a:spcPts val="0"/>
              </a:spcBef>
              <a:spcAft>
                <a:spcPts val="1000"/>
              </a:spcAft>
              <a:buNone/>
            </a:pP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paste</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"Speed Median is"</a:t>
            </a:r>
            <a:r>
              <a:rPr lang="en-US" sz="2300" dirty="0">
                <a:latin typeface="Consolas" panose="020B0609020204030204" pitchFamily="49" charset="0"/>
                <a:ea typeface="Cambria" panose="02040503050406030204" pitchFamily="18" charset="0"/>
                <a:cs typeface="Times New Roman" panose="02020603050405020304" pitchFamily="18" charset="0"/>
              </a:rPr>
              <a:t>, </a:t>
            </a: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median</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300" dirty="0">
                <a:latin typeface="Consolas" panose="020B0609020204030204" pitchFamily="49" charset="0"/>
                <a:ea typeface="Cambria" panose="02040503050406030204" pitchFamily="18" charset="0"/>
                <a:cs typeface="Times New Roman" panose="02020603050405020304" pitchFamily="18" charset="0"/>
              </a:rPr>
              <a:t>## [1] "Speed Median is 15"</a:t>
            </a:r>
          </a:p>
          <a:p>
            <a:pPr marL="0" marR="0" indent="0" latinLnBrk="1">
              <a:spcBef>
                <a:spcPts val="0"/>
              </a:spcBef>
              <a:spcAft>
                <a:spcPts val="1000"/>
              </a:spcAft>
              <a:buNone/>
            </a:pP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paste</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"Speed IQR is"</a:t>
            </a:r>
            <a:r>
              <a:rPr lang="en-US" sz="2300" dirty="0">
                <a:latin typeface="Consolas" panose="020B0609020204030204" pitchFamily="49" charset="0"/>
                <a:ea typeface="Cambria" panose="02040503050406030204" pitchFamily="18" charset="0"/>
                <a:cs typeface="Times New Roman" panose="02020603050405020304" pitchFamily="18" charset="0"/>
              </a:rPr>
              <a:t>, </a:t>
            </a: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IQR</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300" dirty="0">
                <a:latin typeface="Consolas" panose="020B0609020204030204" pitchFamily="49" charset="0"/>
                <a:ea typeface="Cambria" panose="02040503050406030204" pitchFamily="18" charset="0"/>
                <a:cs typeface="Times New Roman" panose="02020603050405020304" pitchFamily="18" charset="0"/>
              </a:rPr>
              <a:t>## [1] "Speed IQR is 7"</a:t>
            </a:r>
          </a:p>
          <a:p>
            <a:pPr marL="0" marR="0" indent="0" latinLnBrk="1">
              <a:spcBef>
                <a:spcPts val="0"/>
              </a:spcBef>
              <a:spcAft>
                <a:spcPts val="1000"/>
              </a:spcAft>
              <a:buNone/>
            </a:pPr>
            <a:endParaRPr lang="en-US" sz="2300" i="1" dirty="0">
              <a:solidFill>
                <a:srgbClr val="8F5902"/>
              </a:solidFill>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400" dirty="0">
              <a:latin typeface="Consolas" panose="020B0609020204030204" pitchFamily="49" charset="0"/>
              <a:ea typeface="Cambria" panose="02040503050406030204" pitchFamily="18" charset="0"/>
              <a:cs typeface="Times New Roman" panose="02020603050405020304" pitchFamily="18" charset="0"/>
            </a:endParaRPr>
          </a:p>
        </p:txBody>
      </p:sp>
      <p:pic>
        <p:nvPicPr>
          <p:cNvPr id="2" name="3_3_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03225" y="4424363"/>
            <a:ext cx="487363" cy="487362"/>
          </a:xfrm>
          <a:prstGeom prst="rect">
            <a:avLst/>
          </a:prstGeom>
        </p:spPr>
      </p:pic>
    </p:spTree>
    <p:extLst>
      <p:ext uri="{BB962C8B-B14F-4D97-AF65-F5344CB8AC3E}">
        <p14:creationId xmlns:p14="http://schemas.microsoft.com/office/powerpoint/2010/main" val="42644074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51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4278" name="Rectangle 6"/>
          <p:cNvSpPr>
            <a:spLocks noGrp="1" noChangeArrowheads="1"/>
          </p:cNvSpPr>
          <p:nvPr>
            <p:ph type="title"/>
          </p:nvPr>
        </p:nvSpPr>
        <p:spPr>
          <a:xfrm>
            <a:off x="2171796" y="224588"/>
            <a:ext cx="5865298" cy="688631"/>
          </a:xfrm>
        </p:spPr>
        <p:txBody>
          <a:bodyPr>
            <a:normAutofit/>
          </a:bodyPr>
          <a:lstStyle/>
          <a:p>
            <a:r>
              <a:rPr lang="en-US" altLang="en-US" dirty="0">
                <a:latin typeface="Garamond" panose="02020404030301010803" pitchFamily="18" charset="0"/>
              </a:rPr>
              <a:t>Implementation in R</a:t>
            </a:r>
          </a:p>
        </p:txBody>
      </p:sp>
      <p:sp>
        <p:nvSpPr>
          <p:cNvPr id="54279" name="Rectangle 7"/>
          <p:cNvSpPr>
            <a:spLocks noGrp="1" noChangeArrowheads="1"/>
          </p:cNvSpPr>
          <p:nvPr>
            <p:ph type="body" idx="1"/>
          </p:nvPr>
        </p:nvSpPr>
        <p:spPr>
          <a:xfrm>
            <a:off x="1197032" y="913219"/>
            <a:ext cx="7946967" cy="3825036"/>
          </a:xfrm>
        </p:spPr>
        <p:txBody>
          <a:bodyPr>
            <a:normAutofit fontScale="70000" lnSpcReduction="20000"/>
          </a:bodyPr>
          <a:lstStyle/>
          <a:p>
            <a:pPr marL="0" marR="0" indent="0" latinLnBrk="1">
              <a:spcBef>
                <a:spcPts val="0"/>
              </a:spcBef>
              <a:spcAft>
                <a:spcPts val="1000"/>
              </a:spcAft>
              <a:buNone/>
            </a:pPr>
            <a:r>
              <a:rPr lang="en-US" sz="23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Let's construct the boxplot of speed</a:t>
            </a:r>
            <a:br>
              <a:rPr lang="en-US" sz="2300" dirty="0">
                <a:latin typeface="Consolas" panose="020B0609020204030204" pitchFamily="49" charset="0"/>
                <a:ea typeface="Cambria" panose="02040503050406030204" pitchFamily="18" charset="0"/>
                <a:cs typeface="Times New Roman" panose="02020603050405020304" pitchFamily="18" charset="0"/>
              </a:rPr>
            </a:b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boxplot</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endParaRPr lang="en-US" sz="2300" i="1" dirty="0">
              <a:solidFill>
                <a:srgbClr val="8F5902"/>
              </a:solidFill>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r>
              <a:rPr lang="en-US" sz="23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Let's calculate the skewness coefficient of speed</a:t>
            </a:r>
            <a:br>
              <a:rPr lang="en-US" sz="2300" dirty="0">
                <a:latin typeface="Consolas" panose="020B0609020204030204" pitchFamily="49" charset="0"/>
                <a:ea typeface="Cambria" panose="02040503050406030204" pitchFamily="18" charset="0"/>
                <a:cs typeface="Times New Roman" panose="02020603050405020304" pitchFamily="18" charset="0"/>
              </a:rPr>
            </a:br>
            <a:r>
              <a:rPr lang="en-US" sz="2300" dirty="0" err="1">
                <a:latin typeface="Consolas" panose="020B0609020204030204" pitchFamily="49" charset="0"/>
                <a:ea typeface="Cambria" panose="02040503050406030204" pitchFamily="18" charset="0"/>
                <a:cs typeface="Times New Roman" panose="02020603050405020304" pitchFamily="18" charset="0"/>
              </a:rPr>
              <a:t>Skewness_speed</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mean</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mean</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sd</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cars</a:t>
            </a:r>
            <a:r>
              <a:rPr lang="en-US" sz="2300"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err="1">
                <a:latin typeface="Consolas" panose="020B0609020204030204" pitchFamily="49" charset="0"/>
                <a:ea typeface="Cambria" panose="02040503050406030204" pitchFamily="18" charset="0"/>
                <a:cs typeface="Times New Roman" panose="02020603050405020304" pitchFamily="18" charset="0"/>
              </a:rPr>
              <a:t>speed</a:t>
            </a:r>
            <a:r>
              <a:rPr lang="en-US" sz="2300" dirty="0">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2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2300" dirty="0">
                <a:latin typeface="Consolas" panose="020B0609020204030204" pitchFamily="49" charset="0"/>
                <a:ea typeface="Cambria" panose="02040503050406030204" pitchFamily="18" charset="0"/>
                <a:cs typeface="Times New Roman" panose="02020603050405020304" pitchFamily="18" charset="0"/>
              </a:rPr>
              <a:t>)</a:t>
            </a:r>
            <a:br>
              <a:rPr lang="en-US" sz="2300" dirty="0">
                <a:latin typeface="Consolas" panose="020B0609020204030204" pitchFamily="49" charset="0"/>
                <a:ea typeface="Cambria" panose="02040503050406030204" pitchFamily="18" charset="0"/>
                <a:cs typeface="Times New Roman" panose="02020603050405020304" pitchFamily="18" charset="0"/>
              </a:rPr>
            </a:br>
            <a:r>
              <a:rPr lang="en-US" sz="2300" dirty="0" err="1">
                <a:latin typeface="Consolas" panose="020B0609020204030204" pitchFamily="49" charset="0"/>
                <a:ea typeface="Cambria" panose="02040503050406030204" pitchFamily="18" charset="0"/>
                <a:cs typeface="Times New Roman" panose="02020603050405020304" pitchFamily="18" charset="0"/>
              </a:rPr>
              <a:t>Skewness_speed</a:t>
            </a:r>
            <a:endParaRPr lang="en-US" sz="2300" dirty="0">
              <a:latin typeface="Consolas" panose="020B0609020204030204" pitchFamily="49" charset="0"/>
              <a:ea typeface="Cambria" panose="02040503050406030204" pitchFamily="18" charset="0"/>
              <a:cs typeface="Times New Roman" panose="02020603050405020304" pitchFamily="18" charset="0"/>
            </a:endParaRPr>
          </a:p>
          <a:p>
            <a:pPr marL="0" marR="0" indent="0" latinLnBrk="1">
              <a:spcBef>
                <a:spcPts val="0"/>
              </a:spcBef>
              <a:spcAft>
                <a:spcPts val="1000"/>
              </a:spcAft>
              <a:buNone/>
            </a:pPr>
            <a:r>
              <a:rPr lang="en-US" sz="2300" dirty="0">
                <a:latin typeface="Consolas" panose="020B0609020204030204" pitchFamily="49" charset="0"/>
                <a:ea typeface="Cambria" panose="02040503050406030204" pitchFamily="18" charset="0"/>
                <a:cs typeface="Times New Roman" panose="02020603050405020304" pitchFamily="18" charset="0"/>
              </a:rPr>
              <a:t>## [1] -0.1105533</a:t>
            </a:r>
          </a:p>
        </p:txBody>
      </p:sp>
      <p:pic>
        <p:nvPicPr>
          <p:cNvPr id="8" name="Picture"/>
          <p:cNvPicPr/>
          <p:nvPr/>
        </p:nvPicPr>
        <p:blipFill rotWithShape="1">
          <a:blip r:embed="rId5"/>
          <a:srcRect l="4729" t="16901" r="4966" b="22750"/>
          <a:stretch/>
        </p:blipFill>
        <p:spPr bwMode="auto">
          <a:xfrm>
            <a:off x="3628506" y="1354975"/>
            <a:ext cx="3595254" cy="2202872"/>
          </a:xfrm>
          <a:prstGeom prst="rect">
            <a:avLst/>
          </a:prstGeom>
          <a:noFill/>
          <a:ln w="9525">
            <a:noFill/>
            <a:headEnd/>
            <a:tailEnd/>
          </a:ln>
        </p:spPr>
      </p:pic>
      <p:pic>
        <p:nvPicPr>
          <p:cNvPr id="2" name="3_3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44488" y="4568825"/>
            <a:ext cx="487362" cy="487363"/>
          </a:xfrm>
          <a:prstGeom prst="rect">
            <a:avLst/>
          </a:prstGeom>
        </p:spPr>
      </p:pic>
    </p:spTree>
    <p:extLst>
      <p:ext uri="{BB962C8B-B14F-4D97-AF65-F5344CB8AC3E}">
        <p14:creationId xmlns:p14="http://schemas.microsoft.com/office/powerpoint/2010/main" val="2796482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Slide Number Placeholder 7"/>
          <p:cNvSpPr>
            <a:spLocks noGrp="1"/>
          </p:cNvSpPr>
          <p:nvPr>
            <p:ph type="sldNum" sz="quarter" idx="12"/>
          </p:nvPr>
        </p:nvSpPr>
        <p:spPr/>
        <p:txBody>
          <a:bodyPr/>
          <a:lstStyle/>
          <a:p>
            <a:fld id="{B7712101-F78A-4C30-B47C-54EF06C7EE38}" type="slidenum">
              <a:rPr lang="en-US" altLang="en-US"/>
              <a:pPr/>
              <a:t>16</a:t>
            </a:fld>
            <a:endParaRPr lang="en-US" altLang="en-US"/>
          </a:p>
        </p:txBody>
      </p:sp>
      <p:sp>
        <p:nvSpPr>
          <p:cNvPr id="5122" name="Rectangle 2"/>
          <p:cNvSpPr>
            <a:spLocks noGrp="1" noChangeArrowheads="1"/>
          </p:cNvSpPr>
          <p:nvPr>
            <p:ph type="title"/>
          </p:nvPr>
        </p:nvSpPr>
        <p:spPr>
          <a:xfrm>
            <a:off x="2100639" y="142376"/>
            <a:ext cx="5618747" cy="857250"/>
          </a:xfrm>
        </p:spPr>
        <p:txBody>
          <a:bodyPr>
            <a:normAutofit/>
          </a:bodyPr>
          <a:lstStyle/>
          <a:p>
            <a:r>
              <a:rPr lang="en-US" altLang="en-US" dirty="0">
                <a:latin typeface="Garamond" panose="02020404030301010803" pitchFamily="18" charset="0"/>
              </a:rPr>
              <a:t>Quiz: Test your knowledge</a:t>
            </a:r>
          </a:p>
        </p:txBody>
      </p:sp>
      <p:sp>
        <p:nvSpPr>
          <p:cNvPr id="9" name="Rectangle 3"/>
          <p:cNvSpPr txBox="1">
            <a:spLocks noChangeArrowheads="1"/>
          </p:cNvSpPr>
          <p:nvPr/>
        </p:nvSpPr>
        <p:spPr>
          <a:xfrm>
            <a:off x="1219200" y="999626"/>
            <a:ext cx="7459980" cy="3339763"/>
          </a:xfrm>
          <a:prstGeom prst="rect">
            <a:avLst/>
          </a:prstGeom>
        </p:spPr>
        <p:txBody>
          <a:bodyPr vert="horz" lIns="91440" tIns="45720" rIns="91440" bIns="45720" rtlCol="0">
            <a:normAutofit fontScale="775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US" altLang="en-US" b="0" dirty="0"/>
          </a:p>
          <a:p>
            <a:pPr marL="0" indent="0">
              <a:buNone/>
            </a:pPr>
            <a:r>
              <a:rPr lang="en-US" altLang="en-US" sz="2400" b="0" dirty="0">
                <a:latin typeface="Garamond" panose="02020404030301010803" pitchFamily="18" charset="0"/>
              </a:rPr>
              <a:t>Imagine that you have some measurements where the mean of the distribution is much larger than its median value. Which statement is correct?</a:t>
            </a:r>
          </a:p>
          <a:p>
            <a:pPr marL="0" indent="0">
              <a:buNone/>
            </a:pPr>
            <a:endParaRPr lang="en-US" altLang="en-US" sz="2400" b="0" dirty="0">
              <a:latin typeface="Garamond" panose="02020404030301010803" pitchFamily="18" charset="0"/>
            </a:endParaRPr>
          </a:p>
          <a:p>
            <a:pPr marL="0" indent="0">
              <a:buNone/>
            </a:pPr>
            <a:r>
              <a:rPr lang="en-US" altLang="en-US" sz="2400" b="0" dirty="0">
                <a:latin typeface="Garamond" panose="02020404030301010803" pitchFamily="18" charset="0"/>
              </a:rPr>
              <a:t>A) The data is skewed towards right and the skewness factor is negative</a:t>
            </a:r>
          </a:p>
          <a:p>
            <a:pPr marL="0" indent="0">
              <a:buNone/>
            </a:pPr>
            <a:r>
              <a:rPr lang="en-US" altLang="en-US" sz="2400" b="0" dirty="0">
                <a:latin typeface="Garamond" panose="02020404030301010803" pitchFamily="18" charset="0"/>
              </a:rPr>
              <a:t>B) The data is skewed towards right and the skewness factor is positive</a:t>
            </a:r>
          </a:p>
          <a:p>
            <a:pPr marL="0" indent="0">
              <a:buNone/>
            </a:pPr>
            <a:r>
              <a:rPr lang="en-US" altLang="en-US" sz="2400" b="0" dirty="0">
                <a:latin typeface="Garamond" panose="02020404030301010803" pitchFamily="18" charset="0"/>
              </a:rPr>
              <a:t>C) The data is skewed towards left and the skewness factor is negative</a:t>
            </a:r>
          </a:p>
          <a:p>
            <a:pPr marL="0" indent="0">
              <a:buNone/>
            </a:pPr>
            <a:r>
              <a:rPr lang="en-US" altLang="en-US" sz="2400" b="0" dirty="0">
                <a:latin typeface="Garamond" panose="02020404030301010803" pitchFamily="18" charset="0"/>
              </a:rPr>
              <a:t>D) The data is skewed towards left and the skewness factor is positive</a:t>
            </a:r>
          </a:p>
          <a:p>
            <a:pPr marL="0" indent="0">
              <a:buNone/>
            </a:pPr>
            <a:endParaRPr lang="en-US" altLang="en-US" sz="2400" b="0" dirty="0">
              <a:latin typeface="Garamond" panose="02020404030301010803" pitchFamily="18" charset="0"/>
            </a:endParaRPr>
          </a:p>
          <a:p>
            <a:pPr marL="0" indent="0">
              <a:buNone/>
            </a:pPr>
            <a:r>
              <a:rPr lang="en-US" altLang="en-US" sz="2400" b="0" dirty="0">
                <a:latin typeface="Garamond" panose="02020404030301010803" pitchFamily="18" charset="0"/>
              </a:rPr>
              <a:t>Answer: </a:t>
            </a:r>
            <a:r>
              <a:rPr lang="en-US" altLang="en-US" sz="2400" dirty="0">
                <a:latin typeface="Garamond" panose="02020404030301010803" pitchFamily="18" charset="0"/>
              </a:rPr>
              <a:t>B</a:t>
            </a:r>
            <a:r>
              <a:rPr lang="en-US" altLang="en-US" sz="2400" b="0" dirty="0">
                <a:latin typeface="Garamond" panose="02020404030301010803" pitchFamily="18" charset="0"/>
              </a:rPr>
              <a:t>. If mean is much larger that the median it means that the data is skewed towards right hand side which also means that the skewness is positive.</a:t>
            </a:r>
          </a:p>
        </p:txBody>
      </p:sp>
    </p:spTree>
    <p:extLst>
      <p:ext uri="{BB962C8B-B14F-4D97-AF65-F5344CB8AC3E}">
        <p14:creationId xmlns:p14="http://schemas.microsoft.com/office/powerpoint/2010/main" val="1012473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2" autoUpdateAnimBg="0"/>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491DDF9B-C047-453C-A3B8-FDB1C69A46A4}" type="slidenum">
              <a:rPr lang="en-US" altLang="en-US"/>
              <a:pPr/>
              <a:t>2</a:t>
            </a:fld>
            <a:endParaRPr lang="en-US" altLang="en-US"/>
          </a:p>
        </p:txBody>
      </p:sp>
      <p:sp>
        <p:nvSpPr>
          <p:cNvPr id="4098" name="Rectangle 2"/>
          <p:cNvSpPr>
            <a:spLocks noGrp="1" noChangeArrowheads="1"/>
          </p:cNvSpPr>
          <p:nvPr>
            <p:ph type="title"/>
          </p:nvPr>
        </p:nvSpPr>
        <p:spPr>
          <a:xfrm>
            <a:off x="1881234" y="71120"/>
            <a:ext cx="6897006" cy="1065620"/>
          </a:xfrm>
        </p:spPr>
        <p:txBody>
          <a:bodyPr/>
          <a:lstStyle/>
          <a:p>
            <a:r>
              <a:rPr lang="en-US" altLang="en-US" dirty="0">
                <a:latin typeface="Garamond" panose="02020404030301010803" pitchFamily="18" charset="0"/>
              </a:rPr>
              <a:t>Measures of Dispersion</a:t>
            </a:r>
            <a:endParaRPr lang="en-US" altLang="en-US" dirty="0"/>
          </a:p>
        </p:txBody>
      </p:sp>
      <p:sp>
        <p:nvSpPr>
          <p:cNvPr id="4099" name="Rectangle 3"/>
          <p:cNvSpPr>
            <a:spLocks noGrp="1" noChangeArrowheads="1"/>
          </p:cNvSpPr>
          <p:nvPr>
            <p:ph type="body" idx="1"/>
          </p:nvPr>
        </p:nvSpPr>
        <p:spPr>
          <a:xfrm>
            <a:off x="684798" y="1232861"/>
            <a:ext cx="8149590" cy="2855733"/>
          </a:xfrm>
        </p:spPr>
        <p:txBody>
          <a:bodyPr>
            <a:normAutofit/>
          </a:bodyPr>
          <a:lstStyle/>
          <a:p>
            <a:r>
              <a:rPr lang="en-US" altLang="en-US" b="0" dirty="0">
                <a:latin typeface="Garamond" panose="02020404030301010803" pitchFamily="18" charset="0"/>
              </a:rPr>
              <a:t>Measures of dispersion are descriptive statistics that describe how similar a set of scores are to each other</a:t>
            </a:r>
          </a:p>
          <a:p>
            <a:endParaRPr lang="en-US" altLang="en-US" b="0" dirty="0">
              <a:latin typeface="Garamond" panose="02020404030301010803" pitchFamily="18" charset="0"/>
            </a:endParaRPr>
          </a:p>
          <a:p>
            <a:pPr lvl="1"/>
            <a:r>
              <a:rPr lang="en-US" altLang="en-US" sz="2000" dirty="0">
                <a:solidFill>
                  <a:srgbClr val="002060"/>
                </a:solidFill>
                <a:latin typeface="Garamond" panose="02020404030301010803" pitchFamily="18" charset="0"/>
              </a:rPr>
              <a:t>The more similar the scores are to each other, the lower the measure of dispersion will be</a:t>
            </a:r>
          </a:p>
          <a:p>
            <a:pPr lvl="1"/>
            <a:r>
              <a:rPr lang="en-US" altLang="en-US" sz="2000" dirty="0">
                <a:solidFill>
                  <a:srgbClr val="002060"/>
                </a:solidFill>
                <a:latin typeface="Garamond" panose="02020404030301010803" pitchFamily="18" charset="0"/>
              </a:rPr>
              <a:t>The less similar the scores are to each other, the higher the measure of dispersion will be</a:t>
            </a:r>
          </a:p>
          <a:p>
            <a:pPr lvl="1"/>
            <a:r>
              <a:rPr lang="en-US" altLang="en-US" sz="2000" dirty="0">
                <a:solidFill>
                  <a:srgbClr val="002060"/>
                </a:solidFill>
                <a:latin typeface="Garamond" panose="02020404030301010803" pitchFamily="18" charset="0"/>
              </a:rPr>
              <a:t>In general, the more spread out a distribution is, the larger the measure of dispersion will be</a:t>
            </a:r>
          </a:p>
        </p:txBody>
      </p:sp>
      <p:pic>
        <p:nvPicPr>
          <p:cNvPr id="2" name="3_3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6250" y="4264025"/>
            <a:ext cx="487363" cy="487363"/>
          </a:xfrm>
          <a:prstGeom prst="rect">
            <a:avLst/>
          </a:prstGeom>
        </p:spPr>
      </p:pic>
    </p:spTree>
    <p:extLst>
      <p:ext uri="{BB962C8B-B14F-4D97-AF65-F5344CB8AC3E}">
        <p14:creationId xmlns:p14="http://schemas.microsoft.com/office/powerpoint/2010/main" val="17827993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09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09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099">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09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2"/>
                    </p:tgtEl>
                  </p:cond>
                </p:stCondLst>
                <p:endSync evt="end" delay="0">
                  <p:rtn val="all"/>
                </p:endSync>
                <p:childTnLst>
                  <p:par>
                    <p:cTn id="20" fill="hold">
                      <p:stCondLst>
                        <p:cond delay="0"/>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44852" fill="hold"/>
                                        <p:tgtEl>
                                          <p:spTgt spid="2"/>
                                        </p:tgtEl>
                                      </p:cBhvr>
                                    </p:cmd>
                                  </p:childTnLst>
                                </p:cTn>
                              </p:par>
                            </p:childTnLst>
                          </p:cTn>
                        </p:par>
                      </p:childTnLst>
                    </p:cTn>
                  </p:par>
                </p:childTnLst>
              </p:cTn>
              <p:nextCondLst>
                <p:cond evt="onClick" delay="0">
                  <p:tgtEl>
                    <p:spTgt spid="2"/>
                  </p:tgtEl>
                </p:cond>
              </p:nextCondLst>
            </p:seq>
            <p:audio>
              <p:cMediaNode vol="80000">
                <p:cTn id="24" fill="hold" display="0">
                  <p:stCondLst>
                    <p:cond delay="indefinite"/>
                  </p:stCondLst>
                  <p:endCondLst>
                    <p:cond evt="onStopAudio" delay="0">
                      <p:tgtEl>
                        <p:sldTgt/>
                      </p:tgtEl>
                    </p:cond>
                  </p:endCondLst>
                </p:cTn>
                <p:tgtEl>
                  <p:spTgt spid="2"/>
                </p:tgtEl>
              </p:cMediaNode>
            </p:audio>
          </p:childTnLst>
        </p:cTn>
      </p:par>
    </p:tnLst>
    <p:bldLst>
      <p:bldP spid="4099" grpId="0" build="p" bldLvl="2" autoUpdateAnimBg="0"/>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Slide Number Placeholder 7"/>
          <p:cNvSpPr>
            <a:spLocks noGrp="1"/>
          </p:cNvSpPr>
          <p:nvPr>
            <p:ph type="sldNum" sz="quarter" idx="12"/>
          </p:nvPr>
        </p:nvSpPr>
        <p:spPr/>
        <p:txBody>
          <a:bodyPr/>
          <a:lstStyle/>
          <a:p>
            <a:fld id="{B7712101-F78A-4C30-B47C-54EF06C7EE38}" type="slidenum">
              <a:rPr lang="en-US" altLang="en-US"/>
              <a:pPr/>
              <a:t>3</a:t>
            </a:fld>
            <a:endParaRPr lang="en-US" altLang="en-US"/>
          </a:p>
        </p:txBody>
      </p:sp>
      <p:sp>
        <p:nvSpPr>
          <p:cNvPr id="5122" name="Rectangle 2"/>
          <p:cNvSpPr>
            <a:spLocks noGrp="1" noChangeArrowheads="1"/>
          </p:cNvSpPr>
          <p:nvPr>
            <p:ph type="title"/>
          </p:nvPr>
        </p:nvSpPr>
        <p:spPr>
          <a:xfrm>
            <a:off x="2100639" y="142376"/>
            <a:ext cx="5618747" cy="857250"/>
          </a:xfrm>
        </p:spPr>
        <p:txBody>
          <a:bodyPr>
            <a:normAutofit/>
          </a:bodyPr>
          <a:lstStyle/>
          <a:p>
            <a:r>
              <a:rPr lang="en-US" altLang="en-US" sz="2200" dirty="0">
                <a:latin typeface="Garamond" panose="02020404030301010803" pitchFamily="18" charset="0"/>
              </a:rPr>
              <a:t>Quiz: Test your knowledge</a:t>
            </a:r>
          </a:p>
        </p:txBody>
      </p:sp>
      <p:sp>
        <p:nvSpPr>
          <p:cNvPr id="9" name="Rectangle 3"/>
          <p:cNvSpPr txBox="1">
            <a:spLocks noChangeArrowheads="1"/>
          </p:cNvSpPr>
          <p:nvPr/>
        </p:nvSpPr>
        <p:spPr>
          <a:xfrm>
            <a:off x="1219201" y="999626"/>
            <a:ext cx="3801978" cy="285573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US" altLang="en-US" b="0" dirty="0"/>
          </a:p>
          <a:p>
            <a:r>
              <a:rPr lang="en-US" altLang="en-US" b="0" dirty="0">
                <a:latin typeface="Garamond" panose="02020404030301010803" pitchFamily="18" charset="0"/>
              </a:rPr>
              <a:t>Which of the distributions of scores has the larger dispersion?</a:t>
            </a:r>
          </a:p>
          <a:p>
            <a:pPr marL="0" indent="0">
              <a:buNone/>
            </a:pPr>
            <a:r>
              <a:rPr lang="en-US" altLang="en-US" b="0" dirty="0">
                <a:latin typeface="Garamond" panose="02020404030301010803" pitchFamily="18" charset="0"/>
              </a:rPr>
              <a:t>A) Top graph</a:t>
            </a:r>
            <a:br>
              <a:rPr lang="en-US" altLang="en-US" b="0" dirty="0">
                <a:latin typeface="Garamond" panose="02020404030301010803" pitchFamily="18" charset="0"/>
              </a:rPr>
            </a:br>
            <a:r>
              <a:rPr lang="en-US" altLang="en-US" b="0" dirty="0">
                <a:latin typeface="Garamond" panose="02020404030301010803" pitchFamily="18" charset="0"/>
              </a:rPr>
              <a:t>B) Bottom graph</a:t>
            </a:r>
            <a:br>
              <a:rPr lang="en-US" altLang="en-US" b="0" dirty="0">
                <a:latin typeface="Garamond" panose="02020404030301010803" pitchFamily="18" charset="0"/>
              </a:rPr>
            </a:br>
            <a:r>
              <a:rPr lang="en-US" altLang="en-US" b="0" dirty="0">
                <a:latin typeface="Garamond" panose="02020404030301010803" pitchFamily="18" charset="0"/>
              </a:rPr>
              <a:t>C) Dispersion is equal in both cases</a:t>
            </a:r>
          </a:p>
          <a:p>
            <a:pPr marL="0" indent="0">
              <a:buNone/>
            </a:pPr>
            <a:endParaRPr lang="en-US" altLang="en-US" b="0" dirty="0">
              <a:latin typeface="Garamond" panose="02020404030301010803" pitchFamily="18" charset="0"/>
            </a:endParaRPr>
          </a:p>
          <a:p>
            <a:pPr marL="0" indent="0">
              <a:buNone/>
            </a:pPr>
            <a:r>
              <a:rPr lang="en-US" altLang="en-US" b="0" dirty="0">
                <a:latin typeface="Garamond" panose="02020404030301010803" pitchFamily="18" charset="0"/>
              </a:rPr>
              <a:t>“A” is the answer </a:t>
            </a:r>
          </a:p>
        </p:txBody>
      </p:sp>
      <p:pic>
        <p:nvPicPr>
          <p:cNvPr id="5" name="Picture 4"/>
          <p:cNvPicPr>
            <a:picLocks noChangeAspect="1"/>
          </p:cNvPicPr>
          <p:nvPr/>
        </p:nvPicPr>
        <p:blipFill>
          <a:blip r:embed="rId2"/>
          <a:stretch>
            <a:fillRect/>
          </a:stretch>
        </p:blipFill>
        <p:spPr>
          <a:xfrm>
            <a:off x="5151114" y="724304"/>
            <a:ext cx="3846909" cy="4133446"/>
          </a:xfrm>
          <a:prstGeom prst="rect">
            <a:avLst/>
          </a:prstGeom>
        </p:spPr>
      </p:pic>
    </p:spTree>
    <p:extLst>
      <p:ext uri="{BB962C8B-B14F-4D97-AF65-F5344CB8AC3E}">
        <p14:creationId xmlns:p14="http://schemas.microsoft.com/office/powerpoint/2010/main" val="2933649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2"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Measures of Dispersion: Range and Variance </a:t>
            </a:r>
          </a:p>
        </p:txBody>
      </p:sp>
      <p:sp>
        <p:nvSpPr>
          <p:cNvPr id="5" name="Rectangle 3"/>
          <p:cNvSpPr txBox="1">
            <a:spLocks noChangeArrowheads="1"/>
          </p:cNvSpPr>
          <p:nvPr/>
        </p:nvSpPr>
        <p:spPr>
          <a:xfrm>
            <a:off x="1963507" y="682336"/>
            <a:ext cx="7089809" cy="36856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Range</a:t>
            </a:r>
            <a:r>
              <a:rPr lang="en-US" altLang="en-US" sz="2000" b="0" dirty="0">
                <a:latin typeface="Garamond" panose="02020404030301010803" pitchFamily="18" charset="0"/>
              </a:rPr>
              <a:t>: The spread, or the distance, between the lowest and highest values of a variable. i.e. range(a)=max(a)-min(a)</a:t>
            </a:r>
          </a:p>
          <a:p>
            <a:pPr>
              <a:buFont typeface="Wingdings" panose="05000000000000000000" pitchFamily="2" charset="2"/>
              <a:buChar char="§"/>
            </a:pP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Variance: </a:t>
            </a:r>
            <a:r>
              <a:rPr lang="en-US" altLang="en-US" sz="2000" b="0" dirty="0">
                <a:latin typeface="Garamond" panose="02020404030301010803" pitchFamily="18" charset="0"/>
              </a:rPr>
              <a:t>The expectation of the squared deviation of a variable from its mean. Sample variance is defined as: </a:t>
            </a:r>
          </a:p>
          <a:p>
            <a:pPr>
              <a:buFont typeface="Wingdings" panose="05000000000000000000" pitchFamily="2" charset="2"/>
              <a:buChar char="§"/>
            </a:pPr>
            <a:endParaRPr lang="en-US" altLang="en-US" sz="2000" b="0" dirty="0">
              <a:latin typeface="Garamond" panose="02020404030301010803" pitchFamily="18" charset="0"/>
            </a:endParaRPr>
          </a:p>
          <a:p>
            <a:pPr marL="0" indent="0">
              <a:buNone/>
            </a:pPr>
            <a:endParaRPr lang="en-US" altLang="en-US" sz="2000" b="0" dirty="0">
              <a:latin typeface="Garamond" panose="02020404030301010803" pitchFamily="18" charset="0"/>
            </a:endParaRPr>
          </a:p>
          <a:p>
            <a:pPr marL="0" indent="0">
              <a:buNone/>
            </a:pPr>
            <a:r>
              <a:rPr lang="en-US" altLang="en-US" sz="2000" b="0" dirty="0">
                <a:latin typeface="Garamond" panose="02020404030301010803" pitchFamily="18" charset="0"/>
              </a:rPr>
              <a:t> </a:t>
            </a:r>
            <a:br>
              <a:rPr lang="en-US" altLang="en-US" sz="2000" b="0" dirty="0">
                <a:latin typeface="Garamond" panose="02020404030301010803" pitchFamily="18" charset="0"/>
              </a:rPr>
            </a:br>
            <a:r>
              <a:rPr lang="en-US" altLang="en-US" sz="2000" b="0" dirty="0">
                <a:latin typeface="Garamond" panose="02020404030301010803" pitchFamily="18" charset="0"/>
              </a:rPr>
              <a:t>while the population variance is defined in terms of the population mean μ and population size N:</a:t>
            </a:r>
          </a:p>
          <a:p>
            <a:pPr marL="0" indent="0">
              <a:buNone/>
            </a:pPr>
            <a:endParaRPr lang="en-US" altLang="en-US" b="0" dirty="0">
              <a:latin typeface="Garamond" panose="02020404030301010803" pitchFamily="18" charset="0"/>
            </a:endParaRPr>
          </a:p>
          <a:p>
            <a:pPr marL="0" indent="0">
              <a:buNone/>
            </a:pPr>
            <a:endParaRPr lang="en-US" altLang="en-US" b="0" dirty="0">
              <a:latin typeface="Garamond" panose="02020404030301010803" pitchFamily="18" charset="0"/>
            </a:endParaRPr>
          </a:p>
          <a:p>
            <a:pPr marL="0" indent="0">
              <a:buNone/>
            </a:pPr>
            <a:endParaRPr lang="en-US" altLang="en-US" sz="1700" b="0" dirty="0">
              <a:latin typeface="Garamond" panose="02020404030301010803" pitchFamily="18" charset="0"/>
            </a:endParaRPr>
          </a:p>
          <a:p>
            <a:pPr>
              <a:buFont typeface="Wingdings" panose="05000000000000000000" pitchFamily="2" charset="2"/>
              <a:buChar char="§"/>
            </a:pPr>
            <a:endParaRPr lang="en-US" altLang="en-US" b="0" dirty="0">
              <a:latin typeface="Garamond" panose="02020404030301010803" pitchFamily="18" charset="0"/>
            </a:endParaRPr>
          </a:p>
        </p:txBody>
      </p:sp>
      <p:pic>
        <p:nvPicPr>
          <p:cNvPr id="3" name="Picture 2"/>
          <p:cNvPicPr>
            <a:picLocks noChangeAspect="1"/>
          </p:cNvPicPr>
          <p:nvPr/>
        </p:nvPicPr>
        <p:blipFill>
          <a:blip r:embed="rId5"/>
          <a:stretch>
            <a:fillRect/>
          </a:stretch>
        </p:blipFill>
        <p:spPr>
          <a:xfrm>
            <a:off x="6240645" y="2525148"/>
            <a:ext cx="2108593" cy="754207"/>
          </a:xfrm>
          <a:prstGeom prst="rect">
            <a:avLst/>
          </a:prstGeom>
        </p:spPr>
      </p:pic>
      <p:pic>
        <p:nvPicPr>
          <p:cNvPr id="6" name="Picture 5"/>
          <p:cNvPicPr>
            <a:picLocks noChangeAspect="1"/>
          </p:cNvPicPr>
          <p:nvPr/>
        </p:nvPicPr>
        <p:blipFill>
          <a:blip r:embed="rId6"/>
          <a:stretch>
            <a:fillRect/>
          </a:stretch>
        </p:blipFill>
        <p:spPr>
          <a:xfrm>
            <a:off x="5872162" y="3928039"/>
            <a:ext cx="2600325" cy="733425"/>
          </a:xfrm>
          <a:prstGeom prst="rect">
            <a:avLst/>
          </a:prstGeom>
        </p:spPr>
      </p:pic>
      <p:pic>
        <p:nvPicPr>
          <p:cNvPr id="2" name="3_3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81050" y="4264025"/>
            <a:ext cx="487363" cy="487363"/>
          </a:xfrm>
          <a:prstGeom prst="rect">
            <a:avLst/>
          </a:prstGeom>
        </p:spPr>
      </p:pic>
    </p:spTree>
    <p:extLst>
      <p:ext uri="{BB962C8B-B14F-4D97-AF65-F5344CB8AC3E}">
        <p14:creationId xmlns:p14="http://schemas.microsoft.com/office/powerpoint/2010/main" val="31890724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20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Measures of Dispersion: Standard Division </a:t>
            </a:r>
          </a:p>
        </p:txBody>
      </p:sp>
      <p:sp>
        <p:nvSpPr>
          <p:cNvPr id="5" name="Rectangle 3"/>
          <p:cNvSpPr txBox="1">
            <a:spLocks noChangeArrowheads="1"/>
          </p:cNvSpPr>
          <p:nvPr/>
        </p:nvSpPr>
        <p:spPr>
          <a:xfrm>
            <a:off x="1963507" y="754760"/>
            <a:ext cx="7089809" cy="36856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endParaRPr lang="en-US" sz="2000" b="0" dirty="0">
              <a:solidFill>
                <a:schemeClr val="accent1">
                  <a:lumMod val="75000"/>
                </a:schemeClr>
              </a:solidFill>
              <a:latin typeface="Garamond" panose="02020404030301010803" pitchFamily="18" charset="0"/>
            </a:endParaRPr>
          </a:p>
          <a:p>
            <a:pPr>
              <a:buFont typeface="Wingdings" panose="05000000000000000000" pitchFamily="2" charset="2"/>
              <a:buChar char="§"/>
            </a:pPr>
            <a:r>
              <a:rPr lang="en-US" sz="2000" b="0" dirty="0">
                <a:solidFill>
                  <a:schemeClr val="accent1">
                    <a:lumMod val="75000"/>
                  </a:schemeClr>
                </a:solidFill>
                <a:latin typeface="Garamond" panose="02020404030301010803" pitchFamily="18" charset="0"/>
              </a:rPr>
              <a:t>Standard Division (</a:t>
            </a:r>
            <a:r>
              <a:rPr lang="el-GR" sz="2000" b="0" dirty="0">
                <a:solidFill>
                  <a:schemeClr val="accent1">
                    <a:lumMod val="75000"/>
                  </a:schemeClr>
                </a:solidFill>
                <a:latin typeface="Garamond" panose="02020404030301010803" pitchFamily="18" charset="0"/>
              </a:rPr>
              <a:t>σ </a:t>
            </a:r>
            <a:r>
              <a:rPr lang="en-US" sz="2000" b="0" dirty="0">
                <a:solidFill>
                  <a:schemeClr val="accent1">
                    <a:lumMod val="75000"/>
                  </a:schemeClr>
                </a:solidFill>
                <a:latin typeface="Garamond" panose="02020404030301010803" pitchFamily="18" charset="0"/>
              </a:rPr>
              <a:t>): </a:t>
            </a:r>
            <a:r>
              <a:rPr lang="en-US" sz="2000" b="0" dirty="0">
                <a:solidFill>
                  <a:schemeClr val="tx2">
                    <a:lumMod val="75000"/>
                  </a:schemeClr>
                </a:solidFill>
                <a:latin typeface="Garamond" panose="02020404030301010803" pitchFamily="18" charset="0"/>
              </a:rPr>
              <a:t>The square root of the variance. It is expressed in the original units of measurement and represents the average amount of dispersion in a sample</a:t>
            </a: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sz="2000" b="0" dirty="0">
              <a:solidFill>
                <a:schemeClr val="tx2">
                  <a:lumMod val="75000"/>
                </a:schemeClr>
              </a:solidFill>
              <a:latin typeface="Garamond" panose="02020404030301010803" pitchFamily="18" charset="0"/>
            </a:endParaRPr>
          </a:p>
          <a:p>
            <a:pPr marL="342900" lvl="1" indent="0">
              <a:buNone/>
            </a:pPr>
            <a:endParaRPr lang="en-US" altLang="en-US" sz="2000" dirty="0">
              <a:solidFill>
                <a:schemeClr val="tx2">
                  <a:lumMod val="75000"/>
                </a:schemeClr>
              </a:solidFill>
              <a:latin typeface="Garamond" panose="02020404030301010803" pitchFamily="18" charset="0"/>
            </a:endParaRPr>
          </a:p>
          <a:p>
            <a:pPr lvl="1">
              <a:buFont typeface="Wingdings" panose="05000000000000000000" pitchFamily="2" charset="2"/>
              <a:buChar char="§"/>
            </a:pPr>
            <a:endParaRPr lang="en-US" altLang="en-US" sz="200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sz="1700" b="0" dirty="0">
              <a:solidFill>
                <a:schemeClr val="tx2">
                  <a:lumMod val="75000"/>
                </a:schemeClr>
              </a:solidFill>
              <a:latin typeface="Garamond" panose="02020404030301010803" pitchFamily="18" charset="0"/>
            </a:endParaRPr>
          </a:p>
          <a:p>
            <a:pPr>
              <a:buFont typeface="Wingdings" panose="05000000000000000000" pitchFamily="2" charset="2"/>
              <a:buChar char="§"/>
            </a:pPr>
            <a:endParaRPr lang="en-US" altLang="en-US" b="0" dirty="0">
              <a:solidFill>
                <a:schemeClr val="accent1">
                  <a:lumMod val="75000"/>
                </a:schemeClr>
              </a:solidFill>
              <a:latin typeface="Garamond" panose="02020404030301010803" pitchFamily="18" charset="0"/>
            </a:endParaRPr>
          </a:p>
        </p:txBody>
      </p:sp>
      <p:pic>
        <p:nvPicPr>
          <p:cNvPr id="3" name="Picture 2"/>
          <p:cNvPicPr>
            <a:picLocks noChangeAspect="1"/>
          </p:cNvPicPr>
          <p:nvPr/>
        </p:nvPicPr>
        <p:blipFill>
          <a:blip r:embed="rId5"/>
          <a:stretch>
            <a:fillRect/>
          </a:stretch>
        </p:blipFill>
        <p:spPr>
          <a:xfrm>
            <a:off x="3807614" y="2458678"/>
            <a:ext cx="2061927" cy="1109850"/>
          </a:xfrm>
          <a:prstGeom prst="rect">
            <a:avLst/>
          </a:prstGeom>
        </p:spPr>
      </p:pic>
      <p:pic>
        <p:nvPicPr>
          <p:cNvPr id="2" name="3_3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7850" y="4264025"/>
            <a:ext cx="487363" cy="487363"/>
          </a:xfrm>
          <a:prstGeom prst="rect">
            <a:avLst/>
          </a:prstGeom>
        </p:spPr>
      </p:pic>
    </p:spTree>
    <p:extLst>
      <p:ext uri="{BB962C8B-B14F-4D97-AF65-F5344CB8AC3E}">
        <p14:creationId xmlns:p14="http://schemas.microsoft.com/office/powerpoint/2010/main" val="29868666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743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a:xfrm>
            <a:off x="2097925" y="-16920"/>
            <a:ext cx="6897006" cy="1065620"/>
          </a:xfrm>
        </p:spPr>
        <p:txBody>
          <a:bodyPr/>
          <a:lstStyle/>
          <a:p>
            <a:r>
              <a:rPr lang="en-US" altLang="en-US" dirty="0"/>
              <a:t>Interquartile range (IQR) </a:t>
            </a:r>
          </a:p>
        </p:txBody>
      </p:sp>
      <p:sp>
        <p:nvSpPr>
          <p:cNvPr id="115715" name="Rectangle 3"/>
          <p:cNvSpPr>
            <a:spLocks noGrp="1" noChangeArrowheads="1"/>
          </p:cNvSpPr>
          <p:nvPr>
            <p:ph type="body" idx="1"/>
          </p:nvPr>
        </p:nvSpPr>
        <p:spPr>
          <a:xfrm>
            <a:off x="722168" y="1306429"/>
            <a:ext cx="3969327" cy="3465077"/>
          </a:xfrm>
        </p:spPr>
        <p:txBody>
          <a:bodyPr>
            <a:normAutofit/>
          </a:bodyPr>
          <a:lstStyle/>
          <a:p>
            <a:pPr>
              <a:buFont typeface="Wingdings" panose="05000000000000000000" pitchFamily="2" charset="2"/>
              <a:buChar char="§"/>
            </a:pPr>
            <a:r>
              <a:rPr lang="en-US" altLang="en-US" sz="1800" b="0" dirty="0">
                <a:solidFill>
                  <a:schemeClr val="tx2">
                    <a:lumMod val="75000"/>
                  </a:schemeClr>
                </a:solidFill>
                <a:latin typeface="Garamond" panose="02020404030301010803" pitchFamily="18" charset="0"/>
              </a:rPr>
              <a:t>A quartile is the value that marks one of the divisions that breaks a series of values into four equal parts. The median is a quartile and divides the values in half.</a:t>
            </a:r>
          </a:p>
          <a:p>
            <a:pPr>
              <a:buFont typeface="Wingdings" panose="05000000000000000000" pitchFamily="2" charset="2"/>
              <a:buChar char="§"/>
            </a:pPr>
            <a:endParaRPr lang="en-US" altLang="en-US" sz="1800" b="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altLang="en-US" sz="1800" b="0" dirty="0">
                <a:solidFill>
                  <a:schemeClr val="tx2">
                    <a:lumMod val="75000"/>
                  </a:schemeClr>
                </a:solidFill>
                <a:latin typeface="Garamond" panose="02020404030301010803" pitchFamily="18" charset="0"/>
              </a:rPr>
              <a:t>The interquartile range is the distance or range between the 25th percentile and the 75th percentile.  </a:t>
            </a:r>
            <a:endParaRPr lang="en-US" altLang="en-US" sz="1800" dirty="0"/>
          </a:p>
        </p:txBody>
      </p:sp>
      <p:pic>
        <p:nvPicPr>
          <p:cNvPr id="3074" name="Picture 2" descr="https://i2.wp.com/makemeanalyst.com/wp-content/uploads/2017/05/IQR-1.png?zoom=1.25&amp;resize=431%2C46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0148" y="1231614"/>
            <a:ext cx="3734783" cy="3111435"/>
          </a:xfrm>
          <a:prstGeom prst="rect">
            <a:avLst/>
          </a:prstGeom>
          <a:noFill/>
          <a:extLst>
            <a:ext uri="{909E8E84-426E-40DD-AFC4-6F175D3DCCD1}">
              <a14:hiddenFill xmlns:a14="http://schemas.microsoft.com/office/drawing/2010/main">
                <a:solidFill>
                  <a:srgbClr val="FFFFFF"/>
                </a:solidFill>
              </a14:hiddenFill>
            </a:ext>
          </a:extLst>
        </p:spPr>
      </p:pic>
      <p:pic>
        <p:nvPicPr>
          <p:cNvPr id="2" name="3_3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9113" y="4379913"/>
            <a:ext cx="487362" cy="487362"/>
          </a:xfrm>
          <a:prstGeom prst="rect">
            <a:avLst/>
          </a:prstGeom>
        </p:spPr>
      </p:pic>
    </p:spTree>
    <p:extLst>
      <p:ext uri="{BB962C8B-B14F-4D97-AF65-F5344CB8AC3E}">
        <p14:creationId xmlns:p14="http://schemas.microsoft.com/office/powerpoint/2010/main" val="9095737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Interquartile Range (IQR) : Example</a:t>
            </a:r>
          </a:p>
        </p:txBody>
      </p:sp>
      <p:pic>
        <p:nvPicPr>
          <p:cNvPr id="2" name="Picture 1"/>
          <p:cNvPicPr>
            <a:picLocks noChangeAspect="1"/>
          </p:cNvPicPr>
          <p:nvPr/>
        </p:nvPicPr>
        <p:blipFill>
          <a:blip r:embed="rId5"/>
          <a:stretch>
            <a:fillRect/>
          </a:stretch>
        </p:blipFill>
        <p:spPr>
          <a:xfrm>
            <a:off x="2222750" y="744999"/>
            <a:ext cx="4734995" cy="3796775"/>
          </a:xfrm>
          <a:prstGeom prst="rect">
            <a:avLst/>
          </a:prstGeom>
        </p:spPr>
      </p:pic>
      <p:pic>
        <p:nvPicPr>
          <p:cNvPr id="3" name="3_3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3913" y="4322763"/>
            <a:ext cx="487362" cy="487362"/>
          </a:xfrm>
          <a:prstGeom prst="rect">
            <a:avLst/>
          </a:prstGeom>
        </p:spPr>
      </p:pic>
    </p:spTree>
    <p:extLst>
      <p:ext uri="{BB962C8B-B14F-4D97-AF65-F5344CB8AC3E}">
        <p14:creationId xmlns:p14="http://schemas.microsoft.com/office/powerpoint/2010/main" val="7850886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84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Visualizing Dispersion: Boxplot</a:t>
            </a:r>
          </a:p>
        </p:txBody>
      </p:sp>
      <p:sp>
        <p:nvSpPr>
          <p:cNvPr id="5" name="Rectangle 3"/>
          <p:cNvSpPr txBox="1">
            <a:spLocks noChangeArrowheads="1"/>
          </p:cNvSpPr>
          <p:nvPr/>
        </p:nvSpPr>
        <p:spPr>
          <a:xfrm>
            <a:off x="1042733" y="1311368"/>
            <a:ext cx="3938341" cy="351336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base">
              <a:buFont typeface="Wingdings" panose="05000000000000000000" pitchFamily="2" charset="2"/>
              <a:buChar char="§"/>
            </a:pPr>
            <a:r>
              <a:rPr lang="en-US" sz="2200" b="0" dirty="0">
                <a:solidFill>
                  <a:schemeClr val="accent1">
                    <a:lumMod val="75000"/>
                  </a:schemeClr>
                </a:solidFill>
                <a:latin typeface="Garamond" panose="02020404030301010803" pitchFamily="18" charset="0"/>
              </a:rPr>
              <a:t>Boxplot</a:t>
            </a:r>
            <a:r>
              <a:rPr lang="en-US" sz="2200" b="0" dirty="0">
                <a:latin typeface="Garamond" panose="02020404030301010803" pitchFamily="18" charset="0"/>
              </a:rPr>
              <a:t> shows groups of numerical data through their quartiles.</a:t>
            </a:r>
          </a:p>
          <a:p>
            <a:pPr marL="0" indent="0" fontAlgn="base">
              <a:buNone/>
            </a:pPr>
            <a:r>
              <a:rPr lang="en-US" sz="2200" b="0" dirty="0">
                <a:latin typeface="Garamond" panose="02020404030301010803" pitchFamily="18" charset="0"/>
              </a:rPr>
              <a:t> </a:t>
            </a:r>
          </a:p>
          <a:p>
            <a:pPr fontAlgn="base">
              <a:buFont typeface="Wingdings" panose="05000000000000000000" pitchFamily="2" charset="2"/>
              <a:buChar char="§"/>
            </a:pPr>
            <a:r>
              <a:rPr lang="en-US" sz="2200" b="0" dirty="0">
                <a:solidFill>
                  <a:schemeClr val="accent1">
                    <a:lumMod val="75000"/>
                  </a:schemeClr>
                </a:solidFill>
                <a:latin typeface="Garamond" panose="02020404030301010803" pitchFamily="18" charset="0"/>
              </a:rPr>
              <a:t>Outliers</a:t>
            </a:r>
            <a:r>
              <a:rPr lang="en-US" sz="2200" b="0" dirty="0">
                <a:latin typeface="Garamond" panose="02020404030301010803" pitchFamily="18" charset="0"/>
              </a:rPr>
              <a:t> may be plotted as individual points that are 1.5 IQR above the Q3 or 1.5 IQR below Q1.</a:t>
            </a:r>
            <a:endParaRPr lang="en-US" altLang="en-US" sz="2200" b="0" dirty="0">
              <a:latin typeface="Garamond" panose="02020404030301010803" pitchFamily="18" charset="0"/>
            </a:endParaRPr>
          </a:p>
        </p:txBody>
      </p:sp>
      <p:grpSp>
        <p:nvGrpSpPr>
          <p:cNvPr id="6" name="Group 5"/>
          <p:cNvGrpSpPr/>
          <p:nvPr/>
        </p:nvGrpSpPr>
        <p:grpSpPr>
          <a:xfrm>
            <a:off x="4957010" y="1050758"/>
            <a:ext cx="4106780" cy="3484301"/>
            <a:chOff x="4916904" y="938463"/>
            <a:chExt cx="4106780" cy="3484301"/>
          </a:xfrm>
        </p:grpSpPr>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t="24670"/>
            <a:stretch/>
          </p:blipFill>
          <p:spPr>
            <a:xfrm>
              <a:off x="4916904" y="1114926"/>
              <a:ext cx="4106780" cy="3307838"/>
            </a:xfrm>
            <a:prstGeom prst="rect">
              <a:avLst/>
            </a:prstGeom>
          </p:spPr>
        </p:pic>
        <p:sp>
          <p:nvSpPr>
            <p:cNvPr id="3" name="Rectangle 2"/>
            <p:cNvSpPr/>
            <p:nvPr/>
          </p:nvSpPr>
          <p:spPr>
            <a:xfrm>
              <a:off x="5077326" y="938463"/>
              <a:ext cx="681790" cy="521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 name="Straight Connector 7"/>
          <p:cNvCxnSpPr/>
          <p:nvPr/>
        </p:nvCxnSpPr>
        <p:spPr>
          <a:xfrm>
            <a:off x="4844716" y="986589"/>
            <a:ext cx="0" cy="3713748"/>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7" name="3_3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9113" y="4379913"/>
            <a:ext cx="487362" cy="487362"/>
          </a:xfrm>
          <a:prstGeom prst="rect">
            <a:avLst/>
          </a:prstGeom>
        </p:spPr>
      </p:pic>
    </p:spTree>
    <p:extLst>
      <p:ext uri="{BB962C8B-B14F-4D97-AF65-F5344CB8AC3E}">
        <p14:creationId xmlns:p14="http://schemas.microsoft.com/office/powerpoint/2010/main" val="40035681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18"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0"/>
            <a:ext cx="6188062" cy="884172"/>
          </a:xfrm>
        </p:spPr>
        <p:txBody>
          <a:bodyPr/>
          <a:lstStyle/>
          <a:p>
            <a:r>
              <a:rPr lang="en-US" dirty="0">
                <a:latin typeface="Garamond" panose="02020404030301010803" pitchFamily="18" charset="0"/>
              </a:rPr>
              <a:t>Visualizing Dispersion: Boxplot</a:t>
            </a:r>
          </a:p>
        </p:txBody>
      </p:sp>
      <p:pic>
        <p:nvPicPr>
          <p:cNvPr id="5" name="Picture 2" descr="https://upload.wikimedia.org/wikipedia/commons/thumb/f/fa/Michelsonmorley-boxplot.svg/300px-Michelsonmorley-boxplot.svg.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35960" y="774119"/>
            <a:ext cx="5624145" cy="3890298"/>
          </a:xfrm>
          <a:prstGeom prst="rect">
            <a:avLst/>
          </a:prstGeom>
          <a:noFill/>
          <a:extLst>
            <a:ext uri="{909E8E84-426E-40DD-AFC4-6F175D3DCCD1}">
              <a14:hiddenFill xmlns:a14="http://schemas.microsoft.com/office/drawing/2010/main">
                <a:solidFill>
                  <a:srgbClr val="FFFFFF"/>
                </a:solidFill>
              </a14:hiddenFill>
            </a:ext>
          </a:extLst>
        </p:spPr>
      </p:pic>
      <p:pic>
        <p:nvPicPr>
          <p:cNvPr id="2" name="3_3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9113" y="4424363"/>
            <a:ext cx="487362" cy="487362"/>
          </a:xfrm>
          <a:prstGeom prst="rect">
            <a:avLst/>
          </a:prstGeom>
        </p:spPr>
      </p:pic>
    </p:spTree>
    <p:extLst>
      <p:ext uri="{BB962C8B-B14F-4D97-AF65-F5344CB8AC3E}">
        <p14:creationId xmlns:p14="http://schemas.microsoft.com/office/powerpoint/2010/main" val="7973692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14511</TotalTime>
  <Words>2113</Words>
  <Application>Microsoft Macintosh PowerPoint</Application>
  <PresentationFormat>On-screen Show (16:9)</PresentationFormat>
  <Paragraphs>169</Paragraphs>
  <Slides>16</Slides>
  <Notes>13</Notes>
  <HiddenSlides>0</HiddenSlides>
  <MMClips>13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Arial Black</vt:lpstr>
      <vt:lpstr>Calibri</vt:lpstr>
      <vt:lpstr>Cambria</vt:lpstr>
      <vt:lpstr>Consolas</vt:lpstr>
      <vt:lpstr>Garamond</vt:lpstr>
      <vt:lpstr>Times New Roman</vt:lpstr>
      <vt:lpstr>Wingdings</vt:lpstr>
      <vt:lpstr>Office Theme</vt:lpstr>
      <vt:lpstr>Descriptive Statistics: Measures of Dispersion  &amp; Skewness</vt:lpstr>
      <vt:lpstr>Measures of Dispersion</vt:lpstr>
      <vt:lpstr>Quiz: Test your knowledge</vt:lpstr>
      <vt:lpstr>Measures of Dispersion: Range and Variance </vt:lpstr>
      <vt:lpstr>Measures of Dispersion: Standard Division </vt:lpstr>
      <vt:lpstr>Interquartile range (IQR) </vt:lpstr>
      <vt:lpstr>Interquartile Range (IQR) : Example</vt:lpstr>
      <vt:lpstr>Visualizing Dispersion: Boxplot</vt:lpstr>
      <vt:lpstr>Visualizing Dispersion: Boxplot</vt:lpstr>
      <vt:lpstr>Quiz: Test your knowledge</vt:lpstr>
      <vt:lpstr>Measures of Skewness</vt:lpstr>
      <vt:lpstr>Measures of Skewness</vt:lpstr>
      <vt:lpstr>Implementation in R</vt:lpstr>
      <vt:lpstr>Implementation in R</vt:lpstr>
      <vt:lpstr>Implementation in R</vt:lpstr>
      <vt:lpstr>Quiz: Test your knowledge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245</cp:revision>
  <dcterms:created xsi:type="dcterms:W3CDTF">2016-02-11T18:06:46Z</dcterms:created>
  <dcterms:modified xsi:type="dcterms:W3CDTF">2018-10-11T12:33:44Z</dcterms:modified>
</cp:coreProperties>
</file>

<file path=docProps/thumbnail.jpeg>
</file>